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2" r:id="rId2"/>
  </p:sldMasterIdLst>
  <p:notesMasterIdLst>
    <p:notesMasterId r:id="rId36"/>
  </p:notesMasterIdLst>
  <p:handoutMasterIdLst>
    <p:handoutMasterId r:id="rId37"/>
  </p:handoutMasterIdLst>
  <p:sldIdLst>
    <p:sldId id="256" r:id="rId3"/>
    <p:sldId id="260" r:id="rId4"/>
    <p:sldId id="261" r:id="rId5"/>
    <p:sldId id="288" r:id="rId6"/>
    <p:sldId id="284" r:id="rId7"/>
    <p:sldId id="286" r:id="rId8"/>
    <p:sldId id="296" r:id="rId9"/>
    <p:sldId id="283" r:id="rId10"/>
    <p:sldId id="280" r:id="rId11"/>
    <p:sldId id="294" r:id="rId12"/>
    <p:sldId id="268" r:id="rId13"/>
    <p:sldId id="295" r:id="rId14"/>
    <p:sldId id="297" r:id="rId15"/>
    <p:sldId id="263" r:id="rId16"/>
    <p:sldId id="281" r:id="rId17"/>
    <p:sldId id="287" r:id="rId18"/>
    <p:sldId id="293" r:id="rId19"/>
    <p:sldId id="264" r:id="rId20"/>
    <p:sldId id="291" r:id="rId21"/>
    <p:sldId id="269" r:id="rId22"/>
    <p:sldId id="282" r:id="rId23"/>
    <p:sldId id="279" r:id="rId24"/>
    <p:sldId id="265" r:id="rId25"/>
    <p:sldId id="270" r:id="rId26"/>
    <p:sldId id="275" r:id="rId27"/>
    <p:sldId id="277" r:id="rId28"/>
    <p:sldId id="278" r:id="rId29"/>
    <p:sldId id="271" r:id="rId30"/>
    <p:sldId id="266" r:id="rId31"/>
    <p:sldId id="272" r:id="rId32"/>
    <p:sldId id="273" r:id="rId33"/>
    <p:sldId id="274" r:id="rId34"/>
    <p:sldId id="290" r:id="rId3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p:restoredTop sz="91483" autoAdjust="0"/>
  </p:normalViewPr>
  <p:slideViewPr>
    <p:cSldViewPr snapToGrid="0" snapToObjects="1">
      <p:cViewPr varScale="1">
        <p:scale>
          <a:sx n="73" d="100"/>
          <a:sy n="73" d="100"/>
        </p:scale>
        <p:origin x="22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475BAA-30D7-CC4C-918B-1DB43ADB474F}" type="datetimeFigureOut">
              <a:rPr kumimoji="1" lang="ja-JP" altLang="en-US" smtClean="0"/>
              <a:t>2018/6/4</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5D2397-D0EF-D34D-A16B-59D0D60D75A2}" type="slidenum">
              <a:rPr kumimoji="1" lang="ja-JP" altLang="en-US" smtClean="0"/>
              <a:t>‹#›</a:t>
            </a:fld>
            <a:endParaRPr kumimoji="1" lang="ja-JP" altLang="en-US"/>
          </a:p>
        </p:txBody>
      </p:sp>
    </p:spTree>
    <p:extLst>
      <p:ext uri="{BB962C8B-B14F-4D97-AF65-F5344CB8AC3E}">
        <p14:creationId xmlns:p14="http://schemas.microsoft.com/office/powerpoint/2010/main" val="19158229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63EDB-ACD2-9940-8E74-A7EA70FD1FAA}" type="datetimeFigureOut">
              <a:rPr kumimoji="1" lang="ja-JP" altLang="en-US" smtClean="0"/>
              <a:t>2018/6/4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962ED-3E66-D94A-8948-99613793531B}" type="slidenum">
              <a:rPr kumimoji="1" lang="ja-JP" altLang="en-US" smtClean="0"/>
              <a:t>‹#›</a:t>
            </a:fld>
            <a:endParaRPr kumimoji="1" lang="ja-JP" altLang="en-US"/>
          </a:p>
        </p:txBody>
      </p:sp>
    </p:spTree>
    <p:extLst>
      <p:ext uri="{BB962C8B-B14F-4D97-AF65-F5344CB8AC3E}">
        <p14:creationId xmlns:p14="http://schemas.microsoft.com/office/powerpoint/2010/main" val="40147241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想像図</a:t>
            </a:r>
            <a:endParaRPr kumimoji="1" lang="en-US" altLang="ja-JP" dirty="0"/>
          </a:p>
          <a:p>
            <a:r>
              <a:rPr kumimoji="1" lang="ja-JP" altLang="en-US" dirty="0"/>
              <a:t>棒渦巻銀河、中心に棒状、渦状腕構造</a:t>
            </a:r>
            <a:endParaRPr kumimoji="1" lang="en-US" altLang="ja-JP" dirty="0"/>
          </a:p>
          <a:p>
            <a:r>
              <a:rPr kumimoji="1" lang="ja-JP" altLang="en-US" dirty="0"/>
              <a:t>銀河系半径は</a:t>
            </a:r>
            <a:r>
              <a:rPr kumimoji="1" lang="en-US" altLang="ja-JP" dirty="0"/>
              <a:t>15kpc</a:t>
            </a:r>
          </a:p>
          <a:p>
            <a:r>
              <a:rPr kumimoji="1" lang="ja-JP" altLang="en-US" dirty="0"/>
              <a:t>太陽の位置は</a:t>
            </a:r>
            <a:r>
              <a:rPr kumimoji="1" lang="en-US" altLang="ja-JP" dirty="0"/>
              <a:t>8kpc</a:t>
            </a:r>
          </a:p>
          <a:p>
            <a:r>
              <a:rPr kumimoji="1" lang="ja-JP" altLang="en-US" dirty="0"/>
              <a:t>太陽円の内側を内縁部、外側を外縁部</a:t>
            </a:r>
            <a:endParaRPr kumimoji="1" lang="en-US" altLang="ja-JP" dirty="0"/>
          </a:p>
          <a:p>
            <a:r>
              <a:rPr kumimoji="1" lang="ja-JP" altLang="en-US" dirty="0"/>
              <a:t>太陽から銀河中心方向を</a:t>
            </a:r>
            <a:r>
              <a:rPr kumimoji="1" lang="en-US" altLang="ja-JP" dirty="0"/>
              <a:t>0°</a:t>
            </a:r>
            <a:r>
              <a:rPr kumimoji="1" lang="ja-JP" altLang="en-US" dirty="0"/>
              <a:t>、反時計回りに</a:t>
            </a:r>
            <a:r>
              <a:rPr kumimoji="1" lang="en-US" altLang="ja-JP" dirty="0"/>
              <a:t>1</a:t>
            </a:r>
            <a:r>
              <a:rPr kumimoji="1" lang="ja-JP" altLang="en-US" dirty="0"/>
              <a:t>周する座標軸を銀経と言い、第一象限、第二象限、第三象限、第四象限</a:t>
            </a:r>
            <a:endParaRPr kumimoji="1" lang="en-US" altLang="ja-JP" dirty="0"/>
          </a:p>
          <a:p>
            <a:endParaRPr kumimoji="1" lang="ja-JP" altLang="en-US" dirty="0"/>
          </a:p>
          <a:p>
            <a:r>
              <a:rPr kumimoji="1" lang="ja-JP" altLang="en-US" dirty="0"/>
              <a:t>R~15kpcはどうやって求めたのか?</a:t>
            </a:r>
          </a:p>
        </p:txBody>
      </p:sp>
      <p:sp>
        <p:nvSpPr>
          <p:cNvPr id="4" name="スライド番号プレースホルダー 3"/>
          <p:cNvSpPr>
            <a:spLocks noGrp="1"/>
          </p:cNvSpPr>
          <p:nvPr>
            <p:ph type="sldNum" sz="quarter" idx="10"/>
          </p:nvPr>
        </p:nvSpPr>
        <p:spPr/>
        <p:txBody>
          <a:bodyPr/>
          <a:lstStyle/>
          <a:p>
            <a:fld id="{BD81F32C-E42A-BB41-978C-8D13920EF41E}" type="slidenum">
              <a:rPr kumimoji="1" lang="ja-JP" altLang="en-US" smtClean="0"/>
              <a:t>12</a:t>
            </a:fld>
            <a:endParaRPr kumimoji="1" lang="ja-JP" altLang="en-US"/>
          </a:p>
        </p:txBody>
      </p:sp>
    </p:spTree>
    <p:extLst>
      <p:ext uri="{BB962C8B-B14F-4D97-AF65-F5344CB8AC3E}">
        <p14:creationId xmlns:p14="http://schemas.microsoft.com/office/powerpoint/2010/main" val="508165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想像図</a:t>
            </a:r>
            <a:endParaRPr kumimoji="1" lang="en-US" altLang="ja-JP" dirty="0"/>
          </a:p>
          <a:p>
            <a:r>
              <a:rPr kumimoji="1" lang="ja-JP" altLang="en-US" dirty="0"/>
              <a:t>棒渦巻銀河、中心に棒状、渦状腕構造</a:t>
            </a:r>
            <a:endParaRPr kumimoji="1" lang="en-US" altLang="ja-JP" dirty="0"/>
          </a:p>
          <a:p>
            <a:r>
              <a:rPr kumimoji="1" lang="ja-JP" altLang="en-US" dirty="0"/>
              <a:t>銀河系半径は</a:t>
            </a:r>
            <a:r>
              <a:rPr kumimoji="1" lang="en-US" altLang="ja-JP" dirty="0"/>
              <a:t>15kpc</a:t>
            </a:r>
          </a:p>
          <a:p>
            <a:r>
              <a:rPr kumimoji="1" lang="ja-JP" altLang="en-US" dirty="0"/>
              <a:t>太陽の位置は</a:t>
            </a:r>
            <a:r>
              <a:rPr kumimoji="1" lang="en-US" altLang="ja-JP" dirty="0"/>
              <a:t>8kpc</a:t>
            </a:r>
          </a:p>
          <a:p>
            <a:r>
              <a:rPr kumimoji="1" lang="ja-JP" altLang="en-US" dirty="0"/>
              <a:t>太陽円の内側を内縁部、外側を外縁部</a:t>
            </a:r>
            <a:endParaRPr kumimoji="1" lang="en-US" altLang="ja-JP" dirty="0"/>
          </a:p>
          <a:p>
            <a:r>
              <a:rPr kumimoji="1" lang="ja-JP" altLang="en-US" dirty="0"/>
              <a:t>太陽から銀河中心方向を</a:t>
            </a:r>
            <a:r>
              <a:rPr kumimoji="1" lang="en-US" altLang="ja-JP" dirty="0"/>
              <a:t>0°</a:t>
            </a:r>
            <a:r>
              <a:rPr kumimoji="1" lang="ja-JP" altLang="en-US" dirty="0"/>
              <a:t>、反時計回りに</a:t>
            </a:r>
            <a:r>
              <a:rPr kumimoji="1" lang="en-US" altLang="ja-JP" dirty="0"/>
              <a:t>1</a:t>
            </a:r>
            <a:r>
              <a:rPr kumimoji="1" lang="ja-JP" altLang="en-US" dirty="0"/>
              <a:t>周する座標軸を銀経と言い、第一象限、第二象限、第三象限、第四象限</a:t>
            </a:r>
            <a:endParaRPr kumimoji="1" lang="en-US" altLang="ja-JP" dirty="0"/>
          </a:p>
          <a:p>
            <a:endParaRPr kumimoji="1" lang="ja-JP" altLang="en-US" dirty="0"/>
          </a:p>
          <a:p>
            <a:r>
              <a:rPr kumimoji="1" lang="ja-JP" altLang="en-US" dirty="0"/>
              <a:t>R~15kpcはどうやって求めたのか?</a:t>
            </a:r>
          </a:p>
        </p:txBody>
      </p:sp>
      <p:sp>
        <p:nvSpPr>
          <p:cNvPr id="4" name="スライド番号プレースホルダー 3"/>
          <p:cNvSpPr>
            <a:spLocks noGrp="1"/>
          </p:cNvSpPr>
          <p:nvPr>
            <p:ph type="sldNum" sz="quarter" idx="10"/>
          </p:nvPr>
        </p:nvSpPr>
        <p:spPr/>
        <p:txBody>
          <a:bodyPr/>
          <a:lstStyle/>
          <a:p>
            <a:fld id="{BD81F32C-E42A-BB41-978C-8D13920EF41E}" type="slidenum">
              <a:rPr kumimoji="1" lang="ja-JP" altLang="en-US" smtClean="0"/>
              <a:t>13</a:t>
            </a:fld>
            <a:endParaRPr kumimoji="1" lang="ja-JP" altLang="en-US"/>
          </a:p>
        </p:txBody>
      </p:sp>
    </p:spTree>
    <p:extLst>
      <p:ext uri="{BB962C8B-B14F-4D97-AF65-F5344CB8AC3E}">
        <p14:creationId xmlns:p14="http://schemas.microsoft.com/office/powerpoint/2010/main" val="508165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kumimoji="1" lang="en-US" altLang="ja-JP"/>
              <a:t>June 4, 2018</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観測実習</a:t>
            </a:r>
          </a:p>
        </p:txBody>
      </p:sp>
      <p:sp>
        <p:nvSpPr>
          <p:cNvPr id="6" name="スライド番号プレースホルダー 5"/>
          <p:cNvSpPr>
            <a:spLocks noGrp="1"/>
          </p:cNvSpPr>
          <p:nvPr>
            <p:ph type="sldNum" sz="quarter" idx="12"/>
          </p:nvPr>
        </p:nvSpPr>
        <p:spPr/>
        <p:txBody>
          <a:bodyPr/>
          <a:lstStyle/>
          <a:p>
            <a:fld id="{F5662ABE-8E59-0244-9DDC-FB3F9BF0D626}" type="slidenum">
              <a:rPr kumimoji="1" lang="ja-JP" altLang="en-US" smtClean="0"/>
              <a:t>‹#›</a:t>
            </a:fld>
            <a:endParaRPr kumimoji="1" lang="ja-JP" altLang="en-US"/>
          </a:p>
        </p:txBody>
      </p:sp>
    </p:spTree>
    <p:extLst>
      <p:ext uri="{BB962C8B-B14F-4D97-AF65-F5344CB8AC3E}">
        <p14:creationId xmlns:p14="http://schemas.microsoft.com/office/powerpoint/2010/main" val="198008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June 4, 2018</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観測実習</a:t>
            </a:r>
          </a:p>
        </p:txBody>
      </p:sp>
      <p:sp>
        <p:nvSpPr>
          <p:cNvPr id="6" name="スライド番号プレースホルダー 5"/>
          <p:cNvSpPr>
            <a:spLocks noGrp="1"/>
          </p:cNvSpPr>
          <p:nvPr>
            <p:ph type="sldNum" sz="quarter" idx="12"/>
          </p:nvPr>
        </p:nvSpPr>
        <p:spPr/>
        <p:txBody>
          <a:bodyPr/>
          <a:lstStyle/>
          <a:p>
            <a:fld id="{F5662ABE-8E59-0244-9DDC-FB3F9BF0D626}" type="slidenum">
              <a:rPr kumimoji="1" lang="ja-JP" altLang="en-US" smtClean="0"/>
              <a:t>‹#›</a:t>
            </a:fld>
            <a:endParaRPr kumimoji="1" lang="ja-JP" altLang="en-US"/>
          </a:p>
        </p:txBody>
      </p:sp>
    </p:spTree>
    <p:extLst>
      <p:ext uri="{BB962C8B-B14F-4D97-AF65-F5344CB8AC3E}">
        <p14:creationId xmlns:p14="http://schemas.microsoft.com/office/powerpoint/2010/main" val="174172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June 4, 2018</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観測実習</a:t>
            </a:r>
          </a:p>
        </p:txBody>
      </p:sp>
      <p:sp>
        <p:nvSpPr>
          <p:cNvPr id="6" name="スライド番号プレースホルダー 5"/>
          <p:cNvSpPr>
            <a:spLocks noGrp="1"/>
          </p:cNvSpPr>
          <p:nvPr>
            <p:ph type="sldNum" sz="quarter" idx="12"/>
          </p:nvPr>
        </p:nvSpPr>
        <p:spPr/>
        <p:txBody>
          <a:bodyPr/>
          <a:lstStyle/>
          <a:p>
            <a:fld id="{F5662ABE-8E59-0244-9DDC-FB3F9BF0D626}" type="slidenum">
              <a:rPr kumimoji="1" lang="ja-JP" altLang="en-US" smtClean="0"/>
              <a:t>‹#›</a:t>
            </a:fld>
            <a:endParaRPr kumimoji="1" lang="ja-JP" altLang="en-US"/>
          </a:p>
        </p:txBody>
      </p:sp>
    </p:spTree>
    <p:extLst>
      <p:ext uri="{BB962C8B-B14F-4D97-AF65-F5344CB8AC3E}">
        <p14:creationId xmlns:p14="http://schemas.microsoft.com/office/powerpoint/2010/main" val="2141767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latin typeface="Calibri"/>
                <a:ea typeface="ＭＳ Ｐゴシック"/>
              </a:rPr>
              <a:t>June 4, 2018</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latin typeface="Calibri"/>
                <a:ea typeface="ＭＳ Ｐゴシック"/>
              </a:rPr>
              <a:t>観測実習</a:t>
            </a:r>
          </a:p>
        </p:txBody>
      </p:sp>
      <p:sp>
        <p:nvSpPr>
          <p:cNvPr id="6" name="スライド番号プレースホルダー 5"/>
          <p:cNvSpPr>
            <a:spLocks noGrp="1"/>
          </p:cNvSpPr>
          <p:nvPr>
            <p:ph type="sldNum" sz="quarter" idx="12"/>
          </p:nvPr>
        </p:nvSpPr>
        <p:spPr/>
        <p:txBody>
          <a:bodyPr/>
          <a:lstStyle/>
          <a:p>
            <a:fld id="{F5662ABE-8E59-0244-9DDC-FB3F9BF0D626}" type="slidenum">
              <a:rPr lang="ja-JP" altLang="en-US">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142963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latin typeface="Calibri"/>
                <a:ea typeface="ＭＳ Ｐゴシック"/>
              </a:rPr>
              <a:t>June 4, 2018</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latin typeface="Calibri"/>
                <a:ea typeface="ＭＳ Ｐゴシック"/>
              </a:rPr>
              <a:t>観測実習</a:t>
            </a:r>
          </a:p>
        </p:txBody>
      </p:sp>
      <p:sp>
        <p:nvSpPr>
          <p:cNvPr id="6" name="スライド番号プレースホルダー 5"/>
          <p:cNvSpPr>
            <a:spLocks noGrp="1"/>
          </p:cNvSpPr>
          <p:nvPr>
            <p:ph type="sldNum" sz="quarter" idx="12"/>
          </p:nvPr>
        </p:nvSpPr>
        <p:spPr/>
        <p:txBody>
          <a:bodyPr/>
          <a:lstStyle/>
          <a:p>
            <a:fld id="{F5662ABE-8E59-0244-9DDC-FB3F9BF0D626}" type="slidenum">
              <a:rPr lang="ja-JP" altLang="en-US">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212434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latin typeface="Calibri"/>
                <a:ea typeface="ＭＳ Ｐゴシック"/>
              </a:rPr>
              <a:t>June 4, 2018</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latin typeface="Calibri"/>
                <a:ea typeface="ＭＳ Ｐゴシック"/>
              </a:rPr>
              <a:t>観測実習</a:t>
            </a:r>
          </a:p>
        </p:txBody>
      </p:sp>
      <p:sp>
        <p:nvSpPr>
          <p:cNvPr id="6" name="スライド番号プレースホルダー 5"/>
          <p:cNvSpPr>
            <a:spLocks noGrp="1"/>
          </p:cNvSpPr>
          <p:nvPr>
            <p:ph type="sldNum" sz="quarter" idx="12"/>
          </p:nvPr>
        </p:nvSpPr>
        <p:spPr/>
        <p:txBody>
          <a:bodyPr/>
          <a:lstStyle/>
          <a:p>
            <a:fld id="{F5662ABE-8E59-0244-9DDC-FB3F9BF0D626}" type="slidenum">
              <a:rPr lang="ja-JP" altLang="en-US">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575456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lang="en-US" altLang="ja-JP">
                <a:solidFill>
                  <a:prstClr val="black">
                    <a:tint val="75000"/>
                  </a:prstClr>
                </a:solidFill>
                <a:latin typeface="Calibri"/>
                <a:ea typeface="ＭＳ Ｐゴシック"/>
              </a:rPr>
              <a:t>June 4, 2018</a:t>
            </a:r>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latin typeface="Calibri"/>
                <a:ea typeface="ＭＳ Ｐゴシック"/>
              </a:rPr>
              <a:t>観測実習</a:t>
            </a:r>
          </a:p>
        </p:txBody>
      </p:sp>
      <p:sp>
        <p:nvSpPr>
          <p:cNvPr id="7" name="スライド番号プレースホルダー 6"/>
          <p:cNvSpPr>
            <a:spLocks noGrp="1"/>
          </p:cNvSpPr>
          <p:nvPr>
            <p:ph type="sldNum" sz="quarter" idx="12"/>
          </p:nvPr>
        </p:nvSpPr>
        <p:spPr/>
        <p:txBody>
          <a:bodyPr/>
          <a:lstStyle/>
          <a:p>
            <a:fld id="{F5662ABE-8E59-0244-9DDC-FB3F9BF0D626}" type="slidenum">
              <a:rPr lang="ja-JP" altLang="en-US">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183523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lang="en-US" altLang="ja-JP">
                <a:solidFill>
                  <a:prstClr val="black">
                    <a:tint val="75000"/>
                  </a:prstClr>
                </a:solidFill>
                <a:latin typeface="Calibri"/>
                <a:ea typeface="ＭＳ Ｐゴシック"/>
              </a:rPr>
              <a:t>June 4, 2018</a:t>
            </a:r>
            <a:endParaRPr lang="ja-JP" altLang="en-US">
              <a:solidFill>
                <a:prstClr val="black">
                  <a:tint val="75000"/>
                </a:prstClr>
              </a:solidFill>
              <a:latin typeface="Calibri"/>
              <a:ea typeface="ＭＳ Ｐゴシック"/>
            </a:endParaRPr>
          </a:p>
        </p:txBody>
      </p:sp>
      <p:sp>
        <p:nvSpPr>
          <p:cNvPr id="8" name="フッター プレースホルダー 7"/>
          <p:cNvSpPr>
            <a:spLocks noGrp="1"/>
          </p:cNvSpPr>
          <p:nvPr>
            <p:ph type="ftr" sz="quarter" idx="11"/>
          </p:nvPr>
        </p:nvSpPr>
        <p:spPr/>
        <p:txBody>
          <a:bodyPr/>
          <a:lstStyle/>
          <a:p>
            <a:r>
              <a:rPr lang="ja-JP" altLang="en-US">
                <a:solidFill>
                  <a:prstClr val="black">
                    <a:tint val="75000"/>
                  </a:prstClr>
                </a:solidFill>
                <a:latin typeface="Calibri"/>
                <a:ea typeface="ＭＳ Ｐゴシック"/>
              </a:rPr>
              <a:t>観測実習</a:t>
            </a:r>
          </a:p>
        </p:txBody>
      </p:sp>
      <p:sp>
        <p:nvSpPr>
          <p:cNvPr id="9" name="スライド番号プレースホルダー 8"/>
          <p:cNvSpPr>
            <a:spLocks noGrp="1"/>
          </p:cNvSpPr>
          <p:nvPr>
            <p:ph type="sldNum" sz="quarter" idx="12"/>
          </p:nvPr>
        </p:nvSpPr>
        <p:spPr/>
        <p:txBody>
          <a:bodyPr/>
          <a:lstStyle/>
          <a:p>
            <a:fld id="{F5662ABE-8E59-0244-9DDC-FB3F9BF0D626}" type="slidenum">
              <a:rPr lang="ja-JP" altLang="en-US">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805654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lang="en-US" altLang="ja-JP">
                <a:solidFill>
                  <a:prstClr val="black">
                    <a:tint val="75000"/>
                  </a:prstClr>
                </a:solidFill>
                <a:latin typeface="Calibri"/>
                <a:ea typeface="ＭＳ Ｐゴシック"/>
              </a:rPr>
              <a:t>June 4, 2018</a:t>
            </a:r>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latin typeface="Calibri"/>
                <a:ea typeface="ＭＳ Ｐゴシック"/>
              </a:rPr>
              <a:t>観測実習</a:t>
            </a:r>
          </a:p>
        </p:txBody>
      </p:sp>
      <p:sp>
        <p:nvSpPr>
          <p:cNvPr id="5" name="スライド番号プレースホルダー 4"/>
          <p:cNvSpPr>
            <a:spLocks noGrp="1"/>
          </p:cNvSpPr>
          <p:nvPr>
            <p:ph type="sldNum" sz="quarter" idx="12"/>
          </p:nvPr>
        </p:nvSpPr>
        <p:spPr/>
        <p:txBody>
          <a:bodyPr/>
          <a:lstStyle/>
          <a:p>
            <a:fld id="{F5662ABE-8E59-0244-9DDC-FB3F9BF0D626}" type="slidenum">
              <a:rPr lang="ja-JP" altLang="en-US">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830917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a:solidFill>
                  <a:prstClr val="black">
                    <a:tint val="75000"/>
                  </a:prstClr>
                </a:solidFill>
                <a:latin typeface="Calibri"/>
                <a:ea typeface="ＭＳ Ｐゴシック"/>
              </a:rPr>
              <a:t>June 4, 2018</a:t>
            </a:r>
            <a:endParaRPr lang="ja-JP" altLang="en-US">
              <a:solidFill>
                <a:prstClr val="black">
                  <a:tint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r>
              <a:rPr lang="ja-JP" altLang="en-US">
                <a:solidFill>
                  <a:prstClr val="black">
                    <a:tint val="75000"/>
                  </a:prstClr>
                </a:solidFill>
                <a:latin typeface="Calibri"/>
                <a:ea typeface="ＭＳ Ｐゴシック"/>
              </a:rPr>
              <a:t>観測実習</a:t>
            </a:r>
          </a:p>
        </p:txBody>
      </p:sp>
      <p:sp>
        <p:nvSpPr>
          <p:cNvPr id="4" name="スライド番号プレースホルダー 3"/>
          <p:cNvSpPr>
            <a:spLocks noGrp="1"/>
          </p:cNvSpPr>
          <p:nvPr>
            <p:ph type="sldNum" sz="quarter" idx="12"/>
          </p:nvPr>
        </p:nvSpPr>
        <p:spPr/>
        <p:txBody>
          <a:bodyPr/>
          <a:lstStyle/>
          <a:p>
            <a:fld id="{F5662ABE-8E59-0244-9DDC-FB3F9BF0D626}" type="slidenum">
              <a:rPr lang="ja-JP" altLang="en-US">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170031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lang="en-US" altLang="ja-JP">
                <a:solidFill>
                  <a:prstClr val="black">
                    <a:tint val="75000"/>
                  </a:prstClr>
                </a:solidFill>
                <a:latin typeface="Calibri"/>
                <a:ea typeface="ＭＳ Ｐゴシック"/>
              </a:rPr>
              <a:t>June 4, 2018</a:t>
            </a:r>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latin typeface="Calibri"/>
                <a:ea typeface="ＭＳ Ｐゴシック"/>
              </a:rPr>
              <a:t>観測実習</a:t>
            </a:r>
          </a:p>
        </p:txBody>
      </p:sp>
      <p:sp>
        <p:nvSpPr>
          <p:cNvPr id="7" name="スライド番号プレースホルダー 6"/>
          <p:cNvSpPr>
            <a:spLocks noGrp="1"/>
          </p:cNvSpPr>
          <p:nvPr>
            <p:ph type="sldNum" sz="quarter" idx="12"/>
          </p:nvPr>
        </p:nvSpPr>
        <p:spPr/>
        <p:txBody>
          <a:bodyPr/>
          <a:lstStyle/>
          <a:p>
            <a:fld id="{F5662ABE-8E59-0244-9DDC-FB3F9BF0D626}" type="slidenum">
              <a:rPr lang="ja-JP" altLang="en-US">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05946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June 4, 2018</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観測実習</a:t>
            </a:r>
          </a:p>
        </p:txBody>
      </p:sp>
      <p:sp>
        <p:nvSpPr>
          <p:cNvPr id="6" name="スライド番号プレースホルダー 5"/>
          <p:cNvSpPr>
            <a:spLocks noGrp="1"/>
          </p:cNvSpPr>
          <p:nvPr>
            <p:ph type="sldNum" sz="quarter" idx="12"/>
          </p:nvPr>
        </p:nvSpPr>
        <p:spPr/>
        <p:txBody>
          <a:bodyPr/>
          <a:lstStyle/>
          <a:p>
            <a:fld id="{F5662ABE-8E59-0244-9DDC-FB3F9BF0D626}" type="slidenum">
              <a:rPr kumimoji="1" lang="ja-JP" altLang="en-US" smtClean="0"/>
              <a:t>‹#›</a:t>
            </a:fld>
            <a:endParaRPr kumimoji="1" lang="ja-JP" altLang="en-US"/>
          </a:p>
        </p:txBody>
      </p:sp>
    </p:spTree>
    <p:extLst>
      <p:ext uri="{BB962C8B-B14F-4D97-AF65-F5344CB8AC3E}">
        <p14:creationId xmlns:p14="http://schemas.microsoft.com/office/powerpoint/2010/main" val="3002427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lang="en-US" altLang="ja-JP">
                <a:solidFill>
                  <a:prstClr val="black">
                    <a:tint val="75000"/>
                  </a:prstClr>
                </a:solidFill>
                <a:latin typeface="Calibri"/>
                <a:ea typeface="ＭＳ Ｐゴシック"/>
              </a:rPr>
              <a:t>June 4, 2018</a:t>
            </a:r>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latin typeface="Calibri"/>
                <a:ea typeface="ＭＳ Ｐゴシック"/>
              </a:rPr>
              <a:t>観測実習</a:t>
            </a:r>
          </a:p>
        </p:txBody>
      </p:sp>
      <p:sp>
        <p:nvSpPr>
          <p:cNvPr id="7" name="スライド番号プレースホルダー 6"/>
          <p:cNvSpPr>
            <a:spLocks noGrp="1"/>
          </p:cNvSpPr>
          <p:nvPr>
            <p:ph type="sldNum" sz="quarter" idx="12"/>
          </p:nvPr>
        </p:nvSpPr>
        <p:spPr/>
        <p:txBody>
          <a:bodyPr/>
          <a:lstStyle/>
          <a:p>
            <a:fld id="{F5662ABE-8E59-0244-9DDC-FB3F9BF0D626}" type="slidenum">
              <a:rPr lang="ja-JP" altLang="en-US">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604834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latin typeface="Calibri"/>
                <a:ea typeface="ＭＳ Ｐゴシック"/>
              </a:rPr>
              <a:t>June 4, 2018</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latin typeface="Calibri"/>
                <a:ea typeface="ＭＳ Ｐゴシック"/>
              </a:rPr>
              <a:t>観測実習</a:t>
            </a:r>
          </a:p>
        </p:txBody>
      </p:sp>
      <p:sp>
        <p:nvSpPr>
          <p:cNvPr id="6" name="スライド番号プレースホルダー 5"/>
          <p:cNvSpPr>
            <a:spLocks noGrp="1"/>
          </p:cNvSpPr>
          <p:nvPr>
            <p:ph type="sldNum" sz="quarter" idx="12"/>
          </p:nvPr>
        </p:nvSpPr>
        <p:spPr/>
        <p:txBody>
          <a:bodyPr/>
          <a:lstStyle/>
          <a:p>
            <a:fld id="{F5662ABE-8E59-0244-9DDC-FB3F9BF0D626}" type="slidenum">
              <a:rPr lang="ja-JP" altLang="en-US">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380496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latin typeface="Calibri"/>
                <a:ea typeface="ＭＳ Ｐゴシック"/>
              </a:rPr>
              <a:t>June 4, 2018</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latin typeface="Calibri"/>
                <a:ea typeface="ＭＳ Ｐゴシック"/>
              </a:rPr>
              <a:t>観測実習</a:t>
            </a:r>
          </a:p>
        </p:txBody>
      </p:sp>
      <p:sp>
        <p:nvSpPr>
          <p:cNvPr id="6" name="スライド番号プレースホルダー 5"/>
          <p:cNvSpPr>
            <a:spLocks noGrp="1"/>
          </p:cNvSpPr>
          <p:nvPr>
            <p:ph type="sldNum" sz="quarter" idx="12"/>
          </p:nvPr>
        </p:nvSpPr>
        <p:spPr/>
        <p:txBody>
          <a:bodyPr/>
          <a:lstStyle/>
          <a:p>
            <a:fld id="{F5662ABE-8E59-0244-9DDC-FB3F9BF0D626}" type="slidenum">
              <a:rPr lang="ja-JP" altLang="en-US">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74772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kumimoji="1" lang="en-US" altLang="ja-JP"/>
              <a:t>June 4, 2018</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観測実習</a:t>
            </a:r>
          </a:p>
        </p:txBody>
      </p:sp>
      <p:sp>
        <p:nvSpPr>
          <p:cNvPr id="6" name="スライド番号プレースホルダー 5"/>
          <p:cNvSpPr>
            <a:spLocks noGrp="1"/>
          </p:cNvSpPr>
          <p:nvPr>
            <p:ph type="sldNum" sz="quarter" idx="12"/>
          </p:nvPr>
        </p:nvSpPr>
        <p:spPr/>
        <p:txBody>
          <a:bodyPr/>
          <a:lstStyle/>
          <a:p>
            <a:fld id="{F5662ABE-8E59-0244-9DDC-FB3F9BF0D626}" type="slidenum">
              <a:rPr kumimoji="1" lang="ja-JP" altLang="en-US" smtClean="0"/>
              <a:t>‹#›</a:t>
            </a:fld>
            <a:endParaRPr kumimoji="1" lang="ja-JP" altLang="en-US"/>
          </a:p>
        </p:txBody>
      </p:sp>
    </p:spTree>
    <p:extLst>
      <p:ext uri="{BB962C8B-B14F-4D97-AF65-F5344CB8AC3E}">
        <p14:creationId xmlns:p14="http://schemas.microsoft.com/office/powerpoint/2010/main" val="416268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kumimoji="1" lang="en-US" altLang="ja-JP"/>
              <a:t>June 4, 2018</a:t>
            </a:r>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観測実習</a:t>
            </a:r>
          </a:p>
        </p:txBody>
      </p:sp>
      <p:sp>
        <p:nvSpPr>
          <p:cNvPr id="7" name="スライド番号プレースホルダー 6"/>
          <p:cNvSpPr>
            <a:spLocks noGrp="1"/>
          </p:cNvSpPr>
          <p:nvPr>
            <p:ph type="sldNum" sz="quarter" idx="12"/>
          </p:nvPr>
        </p:nvSpPr>
        <p:spPr/>
        <p:txBody>
          <a:bodyPr/>
          <a:lstStyle/>
          <a:p>
            <a:fld id="{F5662ABE-8E59-0244-9DDC-FB3F9BF0D626}" type="slidenum">
              <a:rPr kumimoji="1" lang="ja-JP" altLang="en-US" smtClean="0"/>
              <a:t>‹#›</a:t>
            </a:fld>
            <a:endParaRPr kumimoji="1" lang="ja-JP" altLang="en-US"/>
          </a:p>
        </p:txBody>
      </p:sp>
    </p:spTree>
    <p:extLst>
      <p:ext uri="{BB962C8B-B14F-4D97-AF65-F5344CB8AC3E}">
        <p14:creationId xmlns:p14="http://schemas.microsoft.com/office/powerpoint/2010/main" val="1486156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kumimoji="1" lang="en-US" altLang="ja-JP"/>
              <a:t>June 4, 2018</a:t>
            </a:r>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a:t>観測実習</a:t>
            </a:r>
          </a:p>
        </p:txBody>
      </p:sp>
      <p:sp>
        <p:nvSpPr>
          <p:cNvPr id="9" name="スライド番号プレースホルダー 8"/>
          <p:cNvSpPr>
            <a:spLocks noGrp="1"/>
          </p:cNvSpPr>
          <p:nvPr>
            <p:ph type="sldNum" sz="quarter" idx="12"/>
          </p:nvPr>
        </p:nvSpPr>
        <p:spPr/>
        <p:txBody>
          <a:bodyPr/>
          <a:lstStyle/>
          <a:p>
            <a:fld id="{F5662ABE-8E59-0244-9DDC-FB3F9BF0D626}" type="slidenum">
              <a:rPr kumimoji="1" lang="ja-JP" altLang="en-US" smtClean="0"/>
              <a:t>‹#›</a:t>
            </a:fld>
            <a:endParaRPr kumimoji="1" lang="ja-JP" altLang="en-US"/>
          </a:p>
        </p:txBody>
      </p:sp>
    </p:spTree>
    <p:extLst>
      <p:ext uri="{BB962C8B-B14F-4D97-AF65-F5344CB8AC3E}">
        <p14:creationId xmlns:p14="http://schemas.microsoft.com/office/powerpoint/2010/main" val="1610328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kumimoji="1" lang="en-US" altLang="ja-JP"/>
              <a:t>June 4, 2018</a:t>
            </a:r>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a:t>観測実習</a:t>
            </a:r>
          </a:p>
        </p:txBody>
      </p:sp>
      <p:sp>
        <p:nvSpPr>
          <p:cNvPr id="5" name="スライド番号プレースホルダー 4"/>
          <p:cNvSpPr>
            <a:spLocks noGrp="1"/>
          </p:cNvSpPr>
          <p:nvPr>
            <p:ph type="sldNum" sz="quarter" idx="12"/>
          </p:nvPr>
        </p:nvSpPr>
        <p:spPr/>
        <p:txBody>
          <a:bodyPr/>
          <a:lstStyle/>
          <a:p>
            <a:fld id="{F5662ABE-8E59-0244-9DDC-FB3F9BF0D626}" type="slidenum">
              <a:rPr kumimoji="1" lang="ja-JP" altLang="en-US" smtClean="0"/>
              <a:t>‹#›</a:t>
            </a:fld>
            <a:endParaRPr kumimoji="1" lang="ja-JP" altLang="en-US"/>
          </a:p>
        </p:txBody>
      </p:sp>
    </p:spTree>
    <p:extLst>
      <p:ext uri="{BB962C8B-B14F-4D97-AF65-F5344CB8AC3E}">
        <p14:creationId xmlns:p14="http://schemas.microsoft.com/office/powerpoint/2010/main" val="56359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a:t>June 4, 2018</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a:t>観測実習</a:t>
            </a:r>
          </a:p>
        </p:txBody>
      </p:sp>
      <p:sp>
        <p:nvSpPr>
          <p:cNvPr id="4" name="スライド番号プレースホルダー 3"/>
          <p:cNvSpPr>
            <a:spLocks noGrp="1"/>
          </p:cNvSpPr>
          <p:nvPr>
            <p:ph type="sldNum" sz="quarter" idx="12"/>
          </p:nvPr>
        </p:nvSpPr>
        <p:spPr/>
        <p:txBody>
          <a:bodyPr/>
          <a:lstStyle/>
          <a:p>
            <a:fld id="{F5662ABE-8E59-0244-9DDC-FB3F9BF0D626}" type="slidenum">
              <a:rPr kumimoji="1" lang="ja-JP" altLang="en-US" smtClean="0"/>
              <a:t>‹#›</a:t>
            </a:fld>
            <a:endParaRPr kumimoji="1" lang="ja-JP" altLang="en-US"/>
          </a:p>
        </p:txBody>
      </p:sp>
    </p:spTree>
    <p:extLst>
      <p:ext uri="{BB962C8B-B14F-4D97-AF65-F5344CB8AC3E}">
        <p14:creationId xmlns:p14="http://schemas.microsoft.com/office/powerpoint/2010/main" val="326540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June 4, 2018</a:t>
            </a:r>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観測実習</a:t>
            </a:r>
          </a:p>
        </p:txBody>
      </p:sp>
      <p:sp>
        <p:nvSpPr>
          <p:cNvPr id="7" name="スライド番号プレースホルダー 6"/>
          <p:cNvSpPr>
            <a:spLocks noGrp="1"/>
          </p:cNvSpPr>
          <p:nvPr>
            <p:ph type="sldNum" sz="quarter" idx="12"/>
          </p:nvPr>
        </p:nvSpPr>
        <p:spPr/>
        <p:txBody>
          <a:bodyPr/>
          <a:lstStyle/>
          <a:p>
            <a:fld id="{F5662ABE-8E59-0244-9DDC-FB3F9BF0D626}" type="slidenum">
              <a:rPr kumimoji="1" lang="ja-JP" altLang="en-US" smtClean="0"/>
              <a:t>‹#›</a:t>
            </a:fld>
            <a:endParaRPr kumimoji="1" lang="ja-JP" altLang="en-US"/>
          </a:p>
        </p:txBody>
      </p:sp>
    </p:spTree>
    <p:extLst>
      <p:ext uri="{BB962C8B-B14F-4D97-AF65-F5344CB8AC3E}">
        <p14:creationId xmlns:p14="http://schemas.microsoft.com/office/powerpoint/2010/main" val="841804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June 4, 2018</a:t>
            </a:r>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観測実習</a:t>
            </a:r>
          </a:p>
        </p:txBody>
      </p:sp>
      <p:sp>
        <p:nvSpPr>
          <p:cNvPr id="7" name="スライド番号プレースホルダー 6"/>
          <p:cNvSpPr>
            <a:spLocks noGrp="1"/>
          </p:cNvSpPr>
          <p:nvPr>
            <p:ph type="sldNum" sz="quarter" idx="12"/>
          </p:nvPr>
        </p:nvSpPr>
        <p:spPr/>
        <p:txBody>
          <a:bodyPr/>
          <a:lstStyle/>
          <a:p>
            <a:fld id="{F5662ABE-8E59-0244-9DDC-FB3F9BF0D626}" type="slidenum">
              <a:rPr kumimoji="1" lang="ja-JP" altLang="en-US" smtClean="0"/>
              <a:t>‹#›</a:t>
            </a:fld>
            <a:endParaRPr kumimoji="1" lang="ja-JP" altLang="en-US"/>
          </a:p>
        </p:txBody>
      </p:sp>
    </p:spTree>
    <p:extLst>
      <p:ext uri="{BB962C8B-B14F-4D97-AF65-F5344CB8AC3E}">
        <p14:creationId xmlns:p14="http://schemas.microsoft.com/office/powerpoint/2010/main" val="3346002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June 4, 2018</a:t>
            </a:r>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観測実習</a:t>
            </a: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62ABE-8E59-0244-9DDC-FB3F9BF0D626}" type="slidenum">
              <a:rPr kumimoji="1" lang="ja-JP" altLang="en-US" smtClean="0"/>
              <a:t>‹#›</a:t>
            </a:fld>
            <a:endParaRPr kumimoji="1" lang="ja-JP" altLang="en-US"/>
          </a:p>
        </p:txBody>
      </p:sp>
    </p:spTree>
    <p:extLst>
      <p:ext uri="{BB962C8B-B14F-4D97-AF65-F5344CB8AC3E}">
        <p14:creationId xmlns:p14="http://schemas.microsoft.com/office/powerpoint/2010/main" val="3515277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a:solidFill>
                  <a:prstClr val="black">
                    <a:tint val="75000"/>
                  </a:prstClr>
                </a:solidFill>
                <a:latin typeface="Calibri"/>
                <a:ea typeface="ＭＳ Ｐゴシック"/>
              </a:rPr>
              <a:t>June 4, 2018</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a:solidFill>
                  <a:prstClr val="black">
                    <a:tint val="75000"/>
                  </a:prstClr>
                </a:solidFill>
                <a:latin typeface="Calibri"/>
                <a:ea typeface="ＭＳ Ｐゴシック"/>
              </a:rPr>
              <a:t>観測実習</a:t>
            </a: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62ABE-8E59-0244-9DDC-FB3F9BF0D626}" type="slidenum">
              <a:rPr lang="ja-JP" altLang="en-US">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505127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2.png"/><Relationship Id="rId7"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26.emf"/><Relationship Id="rId4" Type="http://schemas.openxmlformats.org/officeDocument/2006/relationships/oleObject" Target="../embeddings/oleObject9.bin"/></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26.emf"/><Relationship Id="rId5" Type="http://schemas.openxmlformats.org/officeDocument/2006/relationships/oleObject" Target="../embeddings/oleObject10.bin"/><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28.png"/><Relationship Id="rId5" Type="http://schemas.openxmlformats.org/officeDocument/2006/relationships/image" Target="../media/image26.emf"/><Relationship Id="rId4"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png"/><Relationship Id="rId7" Type="http://schemas.openxmlformats.org/officeDocument/2006/relationships/image" Target="../media/image7.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 Id="rId9"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2.png"/><Relationship Id="rId7" Type="http://schemas.openxmlformats.org/officeDocument/2006/relationships/image" Target="../media/image7.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0.png"/><Relationship Id="rId5" Type="http://schemas.openxmlformats.org/officeDocument/2006/relationships/image" Target="../media/image6.emf"/><Relationship Id="rId10" Type="http://schemas.openxmlformats.org/officeDocument/2006/relationships/image" Target="../media/image9.png"/><Relationship Id="rId4" Type="http://schemas.openxmlformats.org/officeDocument/2006/relationships/oleObject" Target="../embeddings/oleObject4.bin"/><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48960" y="1004036"/>
            <a:ext cx="7850653" cy="2430176"/>
          </a:xfrm>
        </p:spPr>
        <p:txBody>
          <a:bodyPr>
            <a:normAutofit/>
          </a:bodyPr>
          <a:lstStyle/>
          <a:p>
            <a:pPr algn="l"/>
            <a:r>
              <a:rPr lang="en-US" altLang="ja-JP" sz="5400" dirty="0">
                <a:latin typeface="Times New Roman"/>
                <a:ea typeface="ヒラギノ角ゴ Pro W3"/>
                <a:cs typeface="Times New Roman"/>
              </a:rPr>
              <a:t>Part</a:t>
            </a:r>
            <a:r>
              <a:rPr lang="ja-JP" altLang="en-US" sz="5400" dirty="0">
                <a:latin typeface="Times New Roman"/>
                <a:ea typeface="ヒラギノ角ゴ Pro W3"/>
                <a:cs typeface="Times New Roman"/>
              </a:rPr>
              <a:t> </a:t>
            </a:r>
            <a:r>
              <a:rPr lang="en-US" altLang="ja-JP" sz="5400" dirty="0">
                <a:latin typeface="Times New Roman"/>
                <a:ea typeface="ヒラギノ角ゴ Pro W3"/>
                <a:cs typeface="Times New Roman"/>
              </a:rPr>
              <a:t>I</a:t>
            </a:r>
            <a:br>
              <a:rPr lang="en-US" altLang="en-US" sz="5400" dirty="0">
                <a:latin typeface="Times New Roman"/>
                <a:ea typeface="ヒラギノ角ゴ Pro W3"/>
                <a:cs typeface="Times New Roman"/>
              </a:rPr>
            </a:br>
            <a:r>
              <a:rPr lang="en-US" altLang="en-US" sz="5400" dirty="0">
                <a:latin typeface="Times New Roman"/>
                <a:ea typeface="ヒラギノ角ゴ Pro W3"/>
                <a:cs typeface="Times New Roman"/>
              </a:rPr>
              <a:t>45 m </a:t>
            </a:r>
            <a:r>
              <a:rPr lang="ja-JP" altLang="en-US" sz="5400" dirty="0">
                <a:latin typeface="Times New Roman"/>
                <a:ea typeface="ヒラギノ角ゴ Pro W3"/>
                <a:cs typeface="Times New Roman"/>
              </a:rPr>
              <a:t>望遠</a:t>
            </a:r>
            <a:r>
              <a:rPr lang="en-US" altLang="en-US" sz="5400" dirty="0">
                <a:latin typeface="Times New Roman"/>
                <a:ea typeface="ヒラギノ角ゴ Pro W3"/>
                <a:cs typeface="Times New Roman"/>
              </a:rPr>
              <a:t>鏡</a:t>
            </a:r>
            <a:r>
              <a:rPr lang="ja-JP" altLang="en-US" sz="5400" dirty="0">
                <a:latin typeface="Times New Roman"/>
                <a:ea typeface="ヒラギノ角ゴ Pro W3"/>
                <a:cs typeface="Times New Roman"/>
              </a:rPr>
              <a:t>での観測</a:t>
            </a:r>
            <a:endParaRPr kumimoji="1" lang="ja-JP" altLang="en-US" sz="5400" dirty="0">
              <a:latin typeface="Times New Roman"/>
              <a:ea typeface="ヒラギノ角ゴ Pro W3"/>
              <a:cs typeface="Times New Roman"/>
            </a:endParaRPr>
          </a:p>
        </p:txBody>
      </p:sp>
      <p:sp>
        <p:nvSpPr>
          <p:cNvPr id="5" name="サブタイトル 2"/>
          <p:cNvSpPr txBox="1">
            <a:spLocks/>
          </p:cNvSpPr>
          <p:nvPr/>
        </p:nvSpPr>
        <p:spPr>
          <a:xfrm>
            <a:off x="648960" y="4047612"/>
            <a:ext cx="5336475" cy="153689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en-US" altLang="ja-JP" sz="2800" dirty="0">
                <a:solidFill>
                  <a:srgbClr val="000000"/>
                </a:solidFill>
                <a:latin typeface="Times New Roman"/>
                <a:ea typeface="ヒラギノ角ゴ Pro W3"/>
                <a:cs typeface="Times New Roman"/>
              </a:rPr>
              <a:t>2018</a:t>
            </a:r>
            <a:r>
              <a:rPr lang="ja-JP" altLang="en-US" sz="2800" dirty="0">
                <a:solidFill>
                  <a:srgbClr val="000000"/>
                </a:solidFill>
                <a:latin typeface="Times New Roman"/>
                <a:ea typeface="ヒラギノ角ゴ Pro W3"/>
                <a:cs typeface="Times New Roman"/>
              </a:rPr>
              <a:t>年</a:t>
            </a:r>
            <a:r>
              <a:rPr lang="en-US" altLang="ja-JP" sz="2800" dirty="0">
                <a:solidFill>
                  <a:srgbClr val="000000"/>
                </a:solidFill>
                <a:latin typeface="Times New Roman"/>
                <a:ea typeface="ヒラギノ角ゴ Pro W3"/>
                <a:cs typeface="Times New Roman"/>
              </a:rPr>
              <a:t>6</a:t>
            </a:r>
            <a:r>
              <a:rPr lang="ja-JP" altLang="en-US" sz="2800" dirty="0">
                <a:solidFill>
                  <a:srgbClr val="000000"/>
                </a:solidFill>
                <a:latin typeface="Times New Roman"/>
                <a:ea typeface="ヒラギノ角ゴ Pro W3"/>
                <a:cs typeface="Times New Roman"/>
              </a:rPr>
              <a:t>月</a:t>
            </a:r>
            <a:r>
              <a:rPr lang="en-US" altLang="ja-JP" sz="2800" dirty="0">
                <a:solidFill>
                  <a:srgbClr val="000000"/>
                </a:solidFill>
                <a:latin typeface="Times New Roman"/>
                <a:ea typeface="ヒラギノ角ゴ Pro W3"/>
                <a:cs typeface="Times New Roman"/>
              </a:rPr>
              <a:t>4</a:t>
            </a:r>
            <a:r>
              <a:rPr lang="ja-JP" altLang="en-US" sz="2800" dirty="0">
                <a:solidFill>
                  <a:srgbClr val="000000"/>
                </a:solidFill>
                <a:latin typeface="Times New Roman"/>
                <a:ea typeface="ヒラギノ角ゴ Pro W3"/>
                <a:cs typeface="Times New Roman"/>
              </a:rPr>
              <a:t>日</a:t>
            </a:r>
            <a:r>
              <a:rPr lang="en-US" altLang="ja-JP" sz="2800" dirty="0">
                <a:solidFill>
                  <a:srgbClr val="000000"/>
                </a:solidFill>
                <a:latin typeface="Times New Roman"/>
                <a:ea typeface="ヒラギノ角ゴ Pro W3"/>
                <a:cs typeface="Times New Roman"/>
              </a:rPr>
              <a:t> </a:t>
            </a:r>
            <a:r>
              <a:rPr lang="ja-JP" altLang="en-US" sz="2800" dirty="0">
                <a:solidFill>
                  <a:srgbClr val="000000"/>
                </a:solidFill>
                <a:latin typeface="Times New Roman"/>
                <a:ea typeface="ヒラギノ角ゴ Pro W3"/>
                <a:cs typeface="Times New Roman"/>
              </a:rPr>
              <a:t> 観測実習</a:t>
            </a:r>
            <a:endParaRPr lang="en-US" altLang="ja-JP" sz="3600" dirty="0">
              <a:solidFill>
                <a:srgbClr val="000000"/>
              </a:solidFill>
              <a:latin typeface="Times New Roman"/>
              <a:ea typeface="ヒラギノ角ゴ Pro W3"/>
              <a:cs typeface="Times New Roman"/>
            </a:endParaRPr>
          </a:p>
          <a:p>
            <a:r>
              <a:rPr lang="ja-JP" altLang="en-US" sz="3600" dirty="0">
                <a:solidFill>
                  <a:srgbClr val="000000"/>
                </a:solidFill>
                <a:latin typeface="Times New Roman"/>
                <a:ea typeface="ヒラギノ角ゴ Pro W3"/>
                <a:cs typeface="Times New Roman"/>
              </a:rPr>
              <a:t>松尾</a:t>
            </a:r>
            <a:r>
              <a:rPr lang="en-US" altLang="ja-JP" sz="3600" dirty="0">
                <a:solidFill>
                  <a:srgbClr val="000000"/>
                </a:solidFill>
                <a:latin typeface="Times New Roman"/>
                <a:ea typeface="ヒラギノ角ゴ Pro W3"/>
                <a:cs typeface="Times New Roman"/>
              </a:rPr>
              <a:t> </a:t>
            </a:r>
            <a:r>
              <a:rPr lang="ja-JP" altLang="en-US" sz="3600" dirty="0">
                <a:solidFill>
                  <a:srgbClr val="000000"/>
                </a:solidFill>
                <a:latin typeface="Times New Roman"/>
                <a:ea typeface="ヒラギノ角ゴ Pro W3"/>
                <a:cs typeface="Times New Roman"/>
              </a:rPr>
              <a:t>光洋</a:t>
            </a:r>
            <a:r>
              <a:rPr lang="en-US" altLang="ja-JP" sz="3600" dirty="0">
                <a:solidFill>
                  <a:srgbClr val="000000"/>
                </a:solidFill>
                <a:latin typeface="Times New Roman"/>
                <a:ea typeface="ヒラギノ角ゴ Pro W3"/>
                <a:cs typeface="Times New Roman"/>
              </a:rPr>
              <a:t> (A</a:t>
            </a:r>
            <a:r>
              <a:rPr lang="ja-JP" altLang="en-US" sz="3600" dirty="0">
                <a:solidFill>
                  <a:srgbClr val="000000"/>
                </a:solidFill>
                <a:latin typeface="Times New Roman"/>
                <a:ea typeface="ヒラギノ角ゴ Pro W3"/>
                <a:cs typeface="Times New Roman"/>
              </a:rPr>
              <a:t>班</a:t>
            </a:r>
            <a:r>
              <a:rPr lang="en-US" altLang="ja-JP" sz="3600" dirty="0">
                <a:solidFill>
                  <a:srgbClr val="000000"/>
                </a:solidFill>
                <a:latin typeface="Times New Roman"/>
                <a:ea typeface="ヒラギノ角ゴ Pro W3"/>
                <a:cs typeface="Times New Roman"/>
              </a:rPr>
              <a:t>)</a:t>
            </a:r>
            <a:endParaRPr lang="ja-JP" altLang="en-US" sz="3600" dirty="0">
              <a:solidFill>
                <a:srgbClr val="000000"/>
              </a:solidFill>
              <a:latin typeface="Times New Roman"/>
              <a:ea typeface="ヒラギノ角ゴ Pro W3"/>
              <a:cs typeface="Times New Roman"/>
            </a:endParaRPr>
          </a:p>
        </p:txBody>
      </p:sp>
      <p:sp>
        <p:nvSpPr>
          <p:cNvPr id="3" name="テキスト ボックス 2">
            <a:extLst>
              <a:ext uri="{FF2B5EF4-FFF2-40B4-BE49-F238E27FC236}">
                <a16:creationId xmlns:a16="http://schemas.microsoft.com/office/drawing/2014/main" id="{EC2DB5C8-F156-E04B-9FD4-FCDF656446E0}"/>
              </a:ext>
            </a:extLst>
          </p:cNvPr>
          <p:cNvSpPr txBox="1"/>
          <p:nvPr/>
        </p:nvSpPr>
        <p:spPr>
          <a:xfrm>
            <a:off x="41562" y="5584508"/>
            <a:ext cx="4576738" cy="400110"/>
          </a:xfrm>
          <a:prstGeom prst="rect">
            <a:avLst/>
          </a:prstGeom>
          <a:noFill/>
        </p:spPr>
        <p:txBody>
          <a:bodyPr wrap="square" rtlCol="0">
            <a:spAutoFit/>
          </a:bodyPr>
          <a:lstStyle/>
          <a:p>
            <a:r>
              <a:rPr lang="en-US" altLang="ja-JP" sz="2000" dirty="0">
                <a:latin typeface="Times New Roman" panose="02020603050405020304" pitchFamily="18" charset="0"/>
                <a:cs typeface="Times New Roman" panose="02020603050405020304" pitchFamily="18" charset="0"/>
              </a:rPr>
              <a:t>http://mmatsuo0-nro-school.readthedocs.io</a:t>
            </a:r>
            <a:endParaRPr kumimoji="1" lang="ja-JP" alt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51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図 6" descr="236084main_MilkyWay-full-annotat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174" y="0"/>
            <a:ext cx="6858000" cy="6858000"/>
          </a:xfrm>
          <a:prstGeom prst="rect">
            <a:avLst/>
          </a:prstGeom>
        </p:spPr>
      </p:pic>
      <p:sp>
        <p:nvSpPr>
          <p:cNvPr id="14" name="円/楕円 13"/>
          <p:cNvSpPr>
            <a:spLocks noChangeAspect="1"/>
          </p:cNvSpPr>
          <p:nvPr/>
        </p:nvSpPr>
        <p:spPr>
          <a:xfrm>
            <a:off x="3248648" y="2116787"/>
            <a:ext cx="2649796" cy="2645918"/>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円/楕円 7"/>
          <p:cNvSpPr>
            <a:spLocks/>
          </p:cNvSpPr>
          <p:nvPr/>
        </p:nvSpPr>
        <p:spPr>
          <a:xfrm>
            <a:off x="4525329" y="2067178"/>
            <a:ext cx="108000" cy="10800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635157" y="1439332"/>
            <a:ext cx="744796" cy="369332"/>
          </a:xfrm>
          <a:prstGeom prst="rect">
            <a:avLst/>
          </a:prstGeom>
          <a:noFill/>
        </p:spPr>
        <p:txBody>
          <a:bodyPr wrap="square" rtlCol="0">
            <a:spAutoFit/>
          </a:bodyPr>
          <a:lstStyle/>
          <a:p>
            <a:r>
              <a:rPr kumimoji="1" lang="ja-JP" altLang="en-US" dirty="0">
                <a:solidFill>
                  <a:srgbClr val="FFFF00"/>
                </a:solidFill>
                <a:latin typeface="ヒラギノ角ゴ Pro W3"/>
                <a:ea typeface="ヒラギノ角ゴ Pro W3"/>
                <a:cs typeface="ヒラギノ角ゴ Pro W3"/>
              </a:rPr>
              <a:t>太陽</a:t>
            </a:r>
          </a:p>
        </p:txBody>
      </p:sp>
      <p:cxnSp>
        <p:nvCxnSpPr>
          <p:cNvPr id="10" name="直線矢印コネクタ 9"/>
          <p:cNvCxnSpPr/>
          <p:nvPr/>
        </p:nvCxnSpPr>
        <p:spPr>
          <a:xfrm>
            <a:off x="4251471" y="1752221"/>
            <a:ext cx="252000" cy="287999"/>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1" name="円/楕円 10"/>
          <p:cNvSpPr>
            <a:spLocks/>
          </p:cNvSpPr>
          <p:nvPr/>
        </p:nvSpPr>
        <p:spPr>
          <a:xfrm>
            <a:off x="4525329" y="3387357"/>
            <a:ext cx="108000" cy="1080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916446" y="3021404"/>
            <a:ext cx="1405092" cy="369332"/>
          </a:xfrm>
          <a:prstGeom prst="rect">
            <a:avLst/>
          </a:prstGeom>
          <a:noFill/>
        </p:spPr>
        <p:txBody>
          <a:bodyPr wrap="square" rtlCol="0">
            <a:spAutoFit/>
          </a:bodyPr>
          <a:lstStyle/>
          <a:p>
            <a:r>
              <a:rPr kumimoji="1" lang="ja-JP" altLang="en-US" dirty="0">
                <a:solidFill>
                  <a:srgbClr val="FF0000"/>
                </a:solidFill>
                <a:latin typeface="ヒラギノ角ゴ Pro W3"/>
                <a:ea typeface="ヒラギノ角ゴ Pro W3"/>
                <a:cs typeface="ヒラギノ角ゴ Pro W3"/>
              </a:rPr>
              <a:t>銀河系中心</a:t>
            </a:r>
          </a:p>
        </p:txBody>
      </p:sp>
      <p:cxnSp>
        <p:nvCxnSpPr>
          <p:cNvPr id="13" name="直線矢印コネクタ 12"/>
          <p:cNvCxnSpPr/>
          <p:nvPr/>
        </p:nvCxnSpPr>
        <p:spPr>
          <a:xfrm flipH="1">
            <a:off x="4662217" y="3247180"/>
            <a:ext cx="304895" cy="14399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p:nvPr/>
        </p:nvCxnSpPr>
        <p:spPr>
          <a:xfrm>
            <a:off x="5645727" y="2666999"/>
            <a:ext cx="80818" cy="10800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p:nvPr/>
        </p:nvCxnSpPr>
        <p:spPr>
          <a:xfrm flipH="1" flipV="1">
            <a:off x="3560363" y="4294892"/>
            <a:ext cx="108000" cy="10800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テキスト ボックス 20"/>
          <p:cNvSpPr txBox="1"/>
          <p:nvPr/>
        </p:nvSpPr>
        <p:spPr>
          <a:xfrm>
            <a:off x="4425584" y="4797386"/>
            <a:ext cx="1220143" cy="369332"/>
          </a:xfrm>
          <a:prstGeom prst="rect">
            <a:avLst/>
          </a:prstGeom>
          <a:noFill/>
        </p:spPr>
        <p:txBody>
          <a:bodyPr wrap="none" rtlCol="0">
            <a:spAutoFit/>
          </a:bodyPr>
          <a:lstStyle/>
          <a:p>
            <a:r>
              <a:rPr kumimoji="1" lang="en-US" altLang="ja-JP" dirty="0">
                <a:solidFill>
                  <a:schemeClr val="bg1"/>
                </a:solidFill>
                <a:latin typeface="Times New Roman"/>
                <a:ea typeface="ヒラギノ角ゴ Pro W3"/>
                <a:cs typeface="Times New Roman"/>
              </a:rPr>
              <a:t>~ 220 km/s</a:t>
            </a:r>
            <a:endParaRPr kumimoji="1" lang="ja-JP" altLang="en-US" dirty="0">
              <a:solidFill>
                <a:schemeClr val="bg1"/>
              </a:solidFill>
              <a:latin typeface="Times New Roman"/>
              <a:ea typeface="ヒラギノ角ゴ Pro W3"/>
              <a:cs typeface="Times New Roman"/>
            </a:endParaRPr>
          </a:p>
        </p:txBody>
      </p:sp>
      <p:cxnSp>
        <p:nvCxnSpPr>
          <p:cNvPr id="23" name="直線矢印コネクタ 22"/>
          <p:cNvCxnSpPr/>
          <p:nvPr/>
        </p:nvCxnSpPr>
        <p:spPr>
          <a:xfrm rot="18240000">
            <a:off x="4855249" y="1978247"/>
            <a:ext cx="0" cy="646667"/>
          </a:xfrm>
          <a:prstGeom prst="straightConnector1">
            <a:avLst/>
          </a:prstGeom>
          <a:ln>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テキスト ボックス 24"/>
          <p:cNvSpPr txBox="1"/>
          <p:nvPr/>
        </p:nvSpPr>
        <p:spPr>
          <a:xfrm>
            <a:off x="4234576" y="2363171"/>
            <a:ext cx="771398" cy="307777"/>
          </a:xfrm>
          <a:prstGeom prst="rect">
            <a:avLst/>
          </a:prstGeom>
          <a:noFill/>
        </p:spPr>
        <p:txBody>
          <a:bodyPr wrap="square" rtlCol="0">
            <a:spAutoFit/>
          </a:bodyPr>
          <a:lstStyle/>
          <a:p>
            <a:r>
              <a:rPr kumimoji="1" lang="en-US" altLang="ja-JP" sz="1400" dirty="0">
                <a:solidFill>
                  <a:srgbClr val="FFFF00"/>
                </a:solidFill>
                <a:latin typeface="Times New Roman"/>
                <a:ea typeface="ヒラギノ角ゴ Pro W3"/>
                <a:cs typeface="Times New Roman"/>
              </a:rPr>
              <a:t>20 km/s</a:t>
            </a:r>
            <a:endParaRPr kumimoji="1" lang="ja-JP" altLang="en-US" sz="1400" dirty="0">
              <a:solidFill>
                <a:srgbClr val="FFFF00"/>
              </a:solidFill>
              <a:latin typeface="Times New Roman"/>
              <a:ea typeface="ヒラギノ角ゴ Pro W3"/>
              <a:cs typeface="Times New Roman"/>
            </a:endParaRPr>
          </a:p>
        </p:txBody>
      </p:sp>
      <p:sp>
        <p:nvSpPr>
          <p:cNvPr id="26" name="テキスト ボックス 25"/>
          <p:cNvSpPr txBox="1"/>
          <p:nvPr/>
        </p:nvSpPr>
        <p:spPr>
          <a:xfrm>
            <a:off x="1364760" y="103971"/>
            <a:ext cx="1980029" cy="523220"/>
          </a:xfrm>
          <a:prstGeom prst="rect">
            <a:avLst/>
          </a:prstGeom>
          <a:noFill/>
        </p:spPr>
        <p:txBody>
          <a:bodyPr wrap="none" rtlCol="0">
            <a:spAutoFit/>
          </a:bodyPr>
          <a:lstStyle/>
          <a:p>
            <a:r>
              <a:rPr kumimoji="1" lang="ja-JP" altLang="en-US" sz="2800" dirty="0">
                <a:solidFill>
                  <a:schemeClr val="bg1"/>
                </a:solidFill>
                <a:latin typeface="Times New Roman"/>
                <a:ea typeface="ヒラギノ角ゴ Pro W3"/>
                <a:cs typeface="Times New Roman"/>
              </a:rPr>
              <a:t>天の川銀河</a:t>
            </a:r>
          </a:p>
        </p:txBody>
      </p:sp>
      <p:sp>
        <p:nvSpPr>
          <p:cNvPr id="27" name="テキスト ボックス 26"/>
          <p:cNvSpPr txBox="1"/>
          <p:nvPr/>
        </p:nvSpPr>
        <p:spPr>
          <a:xfrm>
            <a:off x="6154448" y="6479902"/>
            <a:ext cx="1623699" cy="307777"/>
          </a:xfrm>
          <a:prstGeom prst="rect">
            <a:avLst/>
          </a:prstGeom>
          <a:noFill/>
        </p:spPr>
        <p:txBody>
          <a:bodyPr wrap="none" rtlCol="0">
            <a:spAutoFit/>
          </a:bodyPr>
          <a:lstStyle/>
          <a:p>
            <a:r>
              <a:rPr lang="en-US" altLang="ja-JP" sz="1400" dirty="0">
                <a:solidFill>
                  <a:srgbClr val="FFFFFF"/>
                </a:solidFill>
                <a:latin typeface="Times New Roman"/>
                <a:ea typeface="ヒラギノ角ゴ Pro W3"/>
                <a:cs typeface="Times New Roman"/>
              </a:rPr>
              <a:t>NASA/JPL-Caltech</a:t>
            </a:r>
            <a:endParaRPr kumimoji="1" lang="ja-JP" altLang="en-US" sz="1400" dirty="0">
              <a:solidFill>
                <a:srgbClr val="FFFFFF"/>
              </a:solidFill>
              <a:latin typeface="Times New Roman"/>
              <a:ea typeface="ヒラギノ角ゴ Pro W3"/>
              <a:cs typeface="Times New Roman"/>
            </a:endParaRPr>
          </a:p>
        </p:txBody>
      </p:sp>
      <p:sp>
        <p:nvSpPr>
          <p:cNvPr id="28" name="テキスト ボックス 27"/>
          <p:cNvSpPr txBox="1"/>
          <p:nvPr/>
        </p:nvSpPr>
        <p:spPr>
          <a:xfrm>
            <a:off x="4129312" y="6486135"/>
            <a:ext cx="1820042" cy="307777"/>
          </a:xfrm>
          <a:prstGeom prst="rect">
            <a:avLst/>
          </a:prstGeom>
          <a:noFill/>
        </p:spPr>
        <p:txBody>
          <a:bodyPr wrap="none" rtlCol="0">
            <a:spAutoFit/>
          </a:bodyPr>
          <a:lstStyle/>
          <a:p>
            <a:r>
              <a:rPr lang="en-US" altLang="ja-JP" sz="1400" dirty="0" err="1">
                <a:solidFill>
                  <a:srgbClr val="FFFFFF"/>
                </a:solidFill>
                <a:latin typeface="Times New Roman"/>
                <a:ea typeface="ヒラギノ角ゴ Pro W3"/>
                <a:cs typeface="Times New Roman"/>
              </a:rPr>
              <a:t>Churchwell</a:t>
            </a:r>
            <a:r>
              <a:rPr lang="en-US" altLang="ja-JP" sz="1400" dirty="0">
                <a:solidFill>
                  <a:srgbClr val="FFFFFF"/>
                </a:solidFill>
                <a:latin typeface="Times New Roman"/>
                <a:ea typeface="ヒラギノ角ゴ Pro W3"/>
                <a:cs typeface="Times New Roman"/>
              </a:rPr>
              <a:t> et al. 2009</a:t>
            </a:r>
            <a:endParaRPr kumimoji="1" lang="ja-JP" altLang="en-US" sz="1400" dirty="0">
              <a:solidFill>
                <a:srgbClr val="FFFFFF"/>
              </a:solidFill>
              <a:latin typeface="Times New Roman"/>
              <a:ea typeface="ヒラギノ角ゴ Pro W3"/>
              <a:cs typeface="Times New Roman"/>
            </a:endParaRPr>
          </a:p>
        </p:txBody>
      </p:sp>
      <p:cxnSp>
        <p:nvCxnSpPr>
          <p:cNvPr id="32" name="直線矢印コネクタ 31"/>
          <p:cNvCxnSpPr/>
          <p:nvPr/>
        </p:nvCxnSpPr>
        <p:spPr>
          <a:xfrm>
            <a:off x="4598737" y="2120774"/>
            <a:ext cx="108000" cy="0"/>
          </a:xfrm>
          <a:prstGeom prst="straightConnector1">
            <a:avLst/>
          </a:prstGeom>
          <a:ln w="38100" cmpd="sng">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テキスト ボックス 35"/>
          <p:cNvSpPr txBox="1"/>
          <p:nvPr/>
        </p:nvSpPr>
        <p:spPr>
          <a:xfrm>
            <a:off x="4378509" y="1403353"/>
            <a:ext cx="744796" cy="369332"/>
          </a:xfrm>
          <a:prstGeom prst="rect">
            <a:avLst/>
          </a:prstGeom>
          <a:noFill/>
        </p:spPr>
        <p:txBody>
          <a:bodyPr wrap="square" rtlCol="0">
            <a:spAutoFit/>
          </a:bodyPr>
          <a:lstStyle/>
          <a:p>
            <a:r>
              <a:rPr lang="en-US" altLang="en-US" dirty="0">
                <a:solidFill>
                  <a:srgbClr val="FF6600"/>
                </a:solidFill>
                <a:latin typeface="Times New Roman"/>
                <a:ea typeface="ヒラギノ角ゴ Pro W3"/>
                <a:cs typeface="Times New Roman"/>
              </a:rPr>
              <a:t>LSR</a:t>
            </a:r>
            <a:endParaRPr kumimoji="1" lang="ja-JP" altLang="en-US" dirty="0">
              <a:solidFill>
                <a:srgbClr val="FF6600"/>
              </a:solidFill>
              <a:latin typeface="Times New Roman"/>
              <a:ea typeface="ヒラギノ角ゴ Pro W3"/>
              <a:cs typeface="Times New Roman"/>
            </a:endParaRPr>
          </a:p>
        </p:txBody>
      </p:sp>
      <p:cxnSp>
        <p:nvCxnSpPr>
          <p:cNvPr id="37" name="直線矢印コネクタ 36"/>
          <p:cNvCxnSpPr/>
          <p:nvPr/>
        </p:nvCxnSpPr>
        <p:spPr>
          <a:xfrm>
            <a:off x="4587193" y="1752221"/>
            <a:ext cx="0" cy="267535"/>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 name="日付プレースホルダー 1"/>
          <p:cNvSpPr>
            <a:spLocks noGrp="1"/>
          </p:cNvSpPr>
          <p:nvPr>
            <p:ph type="dt" sz="half" idx="10"/>
          </p:nvPr>
        </p:nvSpPr>
        <p:spPr/>
        <p:txBody>
          <a:bodyPr/>
          <a:lstStyle/>
          <a:p>
            <a:r>
              <a:rPr lang="en-US" altLang="ja-JP">
                <a:solidFill>
                  <a:prstClr val="black">
                    <a:tint val="75000"/>
                  </a:prstClr>
                </a:solidFill>
                <a:latin typeface="Calibri"/>
                <a:ea typeface="ＭＳ Ｐゴシック"/>
              </a:rPr>
              <a:t>June 4, 2018</a:t>
            </a:r>
            <a:endParaRPr lang="ja-JP" altLang="en-US">
              <a:solidFill>
                <a:prstClr val="black">
                  <a:tint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r>
              <a:rPr lang="ja-JP" altLang="en-US">
                <a:solidFill>
                  <a:prstClr val="black">
                    <a:tint val="75000"/>
                  </a:prstClr>
                </a:solidFill>
                <a:latin typeface="Calibri"/>
                <a:ea typeface="ＭＳ Ｐゴシック"/>
              </a:rPr>
              <a:t>観測実習</a:t>
            </a:r>
          </a:p>
        </p:txBody>
      </p:sp>
      <p:sp>
        <p:nvSpPr>
          <p:cNvPr id="4" name="スライド番号プレースホルダー 3"/>
          <p:cNvSpPr>
            <a:spLocks noGrp="1"/>
          </p:cNvSpPr>
          <p:nvPr>
            <p:ph type="sldNum" sz="quarter" idx="12"/>
          </p:nvPr>
        </p:nvSpPr>
        <p:spPr/>
        <p:txBody>
          <a:bodyPr/>
          <a:lstStyle/>
          <a:p>
            <a:fld id="{F5662ABE-8E59-0244-9DDC-FB3F9BF0D626}" type="slidenum">
              <a:rPr lang="ja-JP" altLang="en-US" smtClean="0">
                <a:solidFill>
                  <a:prstClr val="black">
                    <a:tint val="75000"/>
                  </a:prstClr>
                </a:solidFill>
                <a:latin typeface="Calibri"/>
                <a:ea typeface="ＭＳ Ｐゴシック"/>
              </a:rPr>
              <a:pPr/>
              <a:t>10</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43178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25" grpId="0"/>
      <p:bldP spid="25" grpId="1"/>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kumimoji="1" lang="ja-JP" altLang="en-US" dirty="0">
                <a:latin typeface="Times New Roman"/>
                <a:ea typeface="ヒラギノ角ゴ Pro W3"/>
                <a:cs typeface="Times New Roman"/>
              </a:rPr>
              <a:t>天体座標</a:t>
            </a:r>
          </a:p>
        </p:txBody>
      </p:sp>
      <p:sp>
        <p:nvSpPr>
          <p:cNvPr id="3" name="コンテンツ プレースホルダー 2"/>
          <p:cNvSpPr>
            <a:spLocks noGrp="1"/>
          </p:cNvSpPr>
          <p:nvPr>
            <p:ph idx="1"/>
          </p:nvPr>
        </p:nvSpPr>
        <p:spPr>
          <a:xfrm>
            <a:off x="457200" y="1765300"/>
            <a:ext cx="8229600" cy="4525963"/>
          </a:xfrm>
        </p:spPr>
        <p:txBody>
          <a:bodyPr>
            <a:normAutofit/>
          </a:bodyPr>
          <a:lstStyle/>
          <a:p>
            <a:r>
              <a:rPr kumimoji="1" lang="ja-JP" altLang="en-US" sz="2800" dirty="0">
                <a:latin typeface="Times New Roman"/>
                <a:ea typeface="ヒラギノ角ゴ Pro W3"/>
                <a:cs typeface="Times New Roman"/>
              </a:rPr>
              <a:t>赤道座標</a:t>
            </a:r>
            <a:r>
              <a:rPr kumimoji="1" lang="en-US" altLang="ja-JP" sz="2800" dirty="0">
                <a:latin typeface="Times New Roman"/>
                <a:ea typeface="ヒラギノ角ゴ Pro W3"/>
                <a:cs typeface="Times New Roman"/>
              </a:rPr>
              <a:t> (</a:t>
            </a:r>
            <a:r>
              <a:rPr kumimoji="1" lang="ja-JP" altLang="en-US" sz="2800" dirty="0">
                <a:latin typeface="Times New Roman"/>
                <a:ea typeface="ヒラギノ角ゴ Pro W3"/>
                <a:cs typeface="Times New Roman"/>
              </a:rPr>
              <a:t>赤経</a:t>
            </a:r>
            <a:r>
              <a:rPr kumimoji="1" lang="en-US" altLang="ja-JP" sz="2800" i="1" dirty="0">
                <a:latin typeface="Times New Roman"/>
                <a:ea typeface="ヒラギノ角ゴ Pro W3"/>
                <a:cs typeface="Times New Roman"/>
              </a:rPr>
              <a:t>α</a:t>
            </a:r>
            <a:r>
              <a:rPr kumimoji="1" lang="en-US" altLang="ja-JP" sz="2800" dirty="0">
                <a:latin typeface="Times New Roman"/>
                <a:ea typeface="ヒラギノ角ゴ Pro W3"/>
                <a:cs typeface="Times New Roman"/>
              </a:rPr>
              <a:t>, </a:t>
            </a:r>
            <a:r>
              <a:rPr kumimoji="1" lang="ja-JP" altLang="en-US" sz="2800" dirty="0">
                <a:latin typeface="Times New Roman"/>
                <a:ea typeface="ヒラギノ角ゴ Pro W3"/>
                <a:cs typeface="Times New Roman"/>
              </a:rPr>
              <a:t>赤緯</a:t>
            </a:r>
            <a:r>
              <a:rPr kumimoji="1" lang="en-US" altLang="ja-JP" sz="2800" i="1" dirty="0" err="1">
                <a:latin typeface="Times New Roman"/>
                <a:ea typeface="ヒラギノ角ゴ Pro W3"/>
                <a:cs typeface="Times New Roman"/>
              </a:rPr>
              <a:t>δ</a:t>
            </a:r>
            <a:r>
              <a:rPr kumimoji="1" lang="en-US" altLang="ja-JP" sz="2800" dirty="0">
                <a:latin typeface="Times New Roman"/>
                <a:ea typeface="ヒラギノ角ゴ Pro W3"/>
                <a:cs typeface="Times New Roman"/>
              </a:rPr>
              <a:t>)</a:t>
            </a:r>
            <a:endParaRPr lang="en-US" altLang="ja-JP" sz="2800" dirty="0">
              <a:latin typeface="Times New Roman"/>
              <a:ea typeface="ヒラギノ角ゴ Pro W3"/>
              <a:cs typeface="Times New Roman"/>
            </a:endParaRPr>
          </a:p>
          <a:p>
            <a:pPr lvl="1"/>
            <a:r>
              <a:rPr kumimoji="1" lang="ja-JP" altLang="en-US" sz="2400" dirty="0">
                <a:latin typeface="Times New Roman"/>
                <a:ea typeface="ヒラギノ角ゴ Pro W3"/>
                <a:cs typeface="Times New Roman"/>
              </a:rPr>
              <a:t>地球の緯度経度を天球面に投影</a:t>
            </a:r>
            <a:endParaRPr kumimoji="1" lang="en-US" altLang="ja-JP" sz="24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赤経は南中時間、赤緯は南中時の</a:t>
            </a:r>
            <a:r>
              <a:rPr lang="en-US" altLang="ja-JP" sz="2400" dirty="0">
                <a:latin typeface="Times New Roman"/>
                <a:ea typeface="ヒラギノ角ゴ Pro W3"/>
                <a:cs typeface="Times New Roman"/>
              </a:rPr>
              <a:t>EL</a:t>
            </a:r>
            <a:r>
              <a:rPr lang="ja-JP" altLang="en-US" sz="2400" dirty="0">
                <a:latin typeface="Times New Roman"/>
                <a:ea typeface="ヒラギノ角ゴ Pro W3"/>
                <a:cs typeface="Times New Roman"/>
              </a:rPr>
              <a:t>に関連</a:t>
            </a:r>
            <a:endParaRPr lang="en-US" altLang="ja-JP" sz="2400" dirty="0">
              <a:latin typeface="Times New Roman"/>
              <a:ea typeface="ヒラギノ角ゴ Pro W3"/>
              <a:cs typeface="Times New Roman"/>
            </a:endParaRPr>
          </a:p>
          <a:p>
            <a:pPr lvl="1"/>
            <a:r>
              <a:rPr kumimoji="1" lang="ja-JP" altLang="en-US" sz="2400" dirty="0">
                <a:latin typeface="Times New Roman"/>
                <a:ea typeface="ヒラギノ角ゴ Pro W3"/>
                <a:cs typeface="Times New Roman"/>
              </a:rPr>
              <a:t>徐々に変化するため元期によって異なる</a:t>
            </a:r>
            <a:br>
              <a:rPr kumimoji="1" lang="en-US" altLang="ja-JP" sz="2400" dirty="0">
                <a:latin typeface="Times New Roman"/>
                <a:ea typeface="ヒラギノ角ゴ Pro W3"/>
                <a:cs typeface="Times New Roman"/>
              </a:rPr>
            </a:br>
            <a:r>
              <a:rPr kumimoji="1" lang="en-US" altLang="ja-JP" sz="2400" dirty="0">
                <a:latin typeface="Times New Roman"/>
                <a:ea typeface="ヒラギノ角ゴ Pro W3"/>
                <a:cs typeface="Times New Roman"/>
              </a:rPr>
              <a:t>(J2000.0</a:t>
            </a:r>
            <a:r>
              <a:rPr kumimoji="1" lang="ja-JP" altLang="en-US" sz="2400" dirty="0">
                <a:latin typeface="Times New Roman"/>
                <a:ea typeface="ヒラギノ角ゴ Pro W3"/>
                <a:cs typeface="Times New Roman"/>
              </a:rPr>
              <a:t>や</a:t>
            </a:r>
            <a:r>
              <a:rPr kumimoji="1" lang="en-US" altLang="ja-JP" sz="2400" dirty="0">
                <a:latin typeface="Times New Roman"/>
                <a:ea typeface="ヒラギノ角ゴ Pro W3"/>
                <a:cs typeface="Times New Roman"/>
              </a:rPr>
              <a:t>B1950.0</a:t>
            </a:r>
            <a:r>
              <a:rPr kumimoji="1" lang="ja-JP" altLang="en-US" sz="2400" dirty="0">
                <a:latin typeface="Times New Roman"/>
                <a:ea typeface="ヒラギノ角ゴ Pro W3"/>
                <a:cs typeface="Times New Roman"/>
              </a:rPr>
              <a:t>が</a:t>
            </a:r>
            <a:r>
              <a:rPr lang="ja-JP" altLang="en-US" sz="2400" dirty="0">
                <a:latin typeface="Times New Roman"/>
                <a:ea typeface="ヒラギノ角ゴ Pro W3"/>
                <a:cs typeface="Times New Roman"/>
              </a:rPr>
              <a:t>ある</a:t>
            </a:r>
            <a:r>
              <a:rPr kumimoji="1" lang="en-US" altLang="ja-JP" sz="2400" dirty="0">
                <a:latin typeface="Times New Roman"/>
                <a:ea typeface="ヒラギノ角ゴ Pro W3"/>
                <a:cs typeface="Times New Roman"/>
              </a:rPr>
              <a:t>)</a:t>
            </a:r>
          </a:p>
          <a:p>
            <a:r>
              <a:rPr lang="ja-JP" altLang="en-US" sz="2800" dirty="0">
                <a:latin typeface="Times New Roman"/>
                <a:ea typeface="ヒラギノ角ゴ Pro W3"/>
                <a:cs typeface="Times New Roman"/>
              </a:rPr>
              <a:t>銀河座標</a:t>
            </a:r>
            <a:r>
              <a:rPr lang="en-US" altLang="ja-JP" sz="2800" dirty="0">
                <a:latin typeface="Times New Roman"/>
                <a:ea typeface="ヒラギノ角ゴ Pro W3"/>
                <a:cs typeface="Times New Roman"/>
              </a:rPr>
              <a:t> (</a:t>
            </a:r>
            <a:r>
              <a:rPr lang="ja-JP" altLang="en-US" sz="2800" dirty="0">
                <a:latin typeface="Times New Roman"/>
                <a:ea typeface="ヒラギノ角ゴ Pro W3"/>
                <a:cs typeface="Times New Roman"/>
              </a:rPr>
              <a:t>銀経</a:t>
            </a:r>
            <a:r>
              <a:rPr lang="en-US" altLang="ja-JP" sz="2800" i="1" dirty="0">
                <a:latin typeface="Times New Roman"/>
                <a:ea typeface="ヒラギノ角ゴ Pro W3"/>
                <a:cs typeface="Times New Roman"/>
              </a:rPr>
              <a:t>l</a:t>
            </a:r>
            <a:r>
              <a:rPr lang="en-US" altLang="ja-JP" sz="2800" dirty="0">
                <a:latin typeface="Times New Roman"/>
                <a:ea typeface="ヒラギノ角ゴ Pro W3"/>
                <a:cs typeface="Times New Roman"/>
              </a:rPr>
              <a:t>, </a:t>
            </a:r>
            <a:r>
              <a:rPr lang="ja-JP" altLang="en-US" sz="2800" dirty="0">
                <a:latin typeface="Times New Roman"/>
                <a:ea typeface="ヒラギノ角ゴ Pro W3"/>
                <a:cs typeface="Times New Roman"/>
              </a:rPr>
              <a:t>銀緯</a:t>
            </a:r>
            <a:r>
              <a:rPr lang="en-US" altLang="ja-JP" sz="2800" i="1" dirty="0">
                <a:latin typeface="Times New Roman"/>
                <a:ea typeface="ヒラギノ角ゴ Pro W3"/>
                <a:cs typeface="Times New Roman"/>
              </a:rPr>
              <a:t>b</a:t>
            </a:r>
            <a:r>
              <a:rPr lang="en-US" altLang="ja-JP" sz="2800" dirty="0">
                <a:latin typeface="Times New Roman"/>
                <a:ea typeface="ヒラギノ角ゴ Pro W3"/>
                <a:cs typeface="Times New Roman"/>
              </a:rPr>
              <a:t>)</a:t>
            </a:r>
          </a:p>
          <a:p>
            <a:pPr lvl="1"/>
            <a:r>
              <a:rPr lang="ja-JP" altLang="en-US" sz="2400" dirty="0">
                <a:latin typeface="Times New Roman"/>
                <a:ea typeface="ヒラギノ角ゴ Pro W3"/>
                <a:cs typeface="Times New Roman"/>
              </a:rPr>
              <a:t>地球から見て天の川銀河の中心を原点、銀河面に対して水平方向が銀経</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鉛直方向が銀緯</a:t>
            </a:r>
            <a:endParaRPr lang="en-US" altLang="ja-JP" sz="2400" dirty="0">
              <a:latin typeface="Times New Roman"/>
              <a:ea typeface="ヒラギノ角ゴ Pro W3"/>
              <a:cs typeface="Times New Roman"/>
            </a:endParaRP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dirty="0">
                <a:solidFill>
                  <a:schemeClr val="tx1">
                    <a:lumMod val="65000"/>
                    <a:lumOff val="35000"/>
                  </a:schemeClr>
                </a:solidFill>
                <a:latin typeface="Calibri"/>
                <a:ea typeface="ＭＳ Ｐゴシック"/>
              </a:rPr>
              <a:t>観測実習</a:t>
            </a: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11</a:t>
            </a:fld>
            <a:endParaRPr lang="ja-JP" altLang="en-US">
              <a:solidFill>
                <a:schemeClr val="tx1">
                  <a:lumMod val="65000"/>
                  <a:lumOff val="35000"/>
                </a:schemeClr>
              </a:solidFill>
              <a:latin typeface="Calibri"/>
              <a:ea typeface="ＭＳ Ｐゴシック"/>
            </a:endParaRPr>
          </a:p>
        </p:txBody>
      </p:sp>
      <p:sp>
        <p:nvSpPr>
          <p:cNvPr id="8" name="円形吹き出し 7"/>
          <p:cNvSpPr/>
          <p:nvPr/>
        </p:nvSpPr>
        <p:spPr>
          <a:xfrm>
            <a:off x="6306209" y="1396742"/>
            <a:ext cx="2380591" cy="737115"/>
          </a:xfrm>
          <a:prstGeom prst="wedgeEllipseCallout">
            <a:avLst>
              <a:gd name="adj1" fmla="val -54377"/>
              <a:gd name="adj2" fmla="val 3634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dirty="0">
                <a:latin typeface="Times New Roman"/>
                <a:cs typeface="Times New Roman"/>
              </a:rPr>
              <a:t>45m</a:t>
            </a:r>
            <a:r>
              <a:rPr lang="ja-JP" altLang="en-US" sz="1400" dirty="0">
                <a:latin typeface="Times New Roman"/>
                <a:cs typeface="Times New Roman"/>
              </a:rPr>
              <a:t>観測マニュアル</a:t>
            </a:r>
            <a:endParaRPr lang="en-US" altLang="ja-JP" sz="1400" dirty="0">
              <a:latin typeface="Times New Roman"/>
              <a:cs typeface="Times New Roman"/>
            </a:endParaRPr>
          </a:p>
          <a:p>
            <a:pPr algn="ctr"/>
            <a:r>
              <a:rPr lang="en-US" altLang="ja-JP" sz="1400" dirty="0">
                <a:latin typeface="Times New Roman"/>
                <a:cs typeface="Times New Roman"/>
              </a:rPr>
              <a:t>p14</a:t>
            </a:r>
            <a:endParaRPr kumimoji="1" lang="ja-JP" altLang="en-US" sz="1400" dirty="0">
              <a:latin typeface="Times New Roman"/>
              <a:cs typeface="Times New Roman"/>
            </a:endParaRPr>
          </a:p>
        </p:txBody>
      </p:sp>
      <p:sp>
        <p:nvSpPr>
          <p:cNvPr id="4" name="テキスト ボックス 3"/>
          <p:cNvSpPr txBox="1"/>
          <p:nvPr/>
        </p:nvSpPr>
        <p:spPr>
          <a:xfrm>
            <a:off x="1655345" y="5839724"/>
            <a:ext cx="5984331" cy="646331"/>
          </a:xfrm>
          <a:prstGeom prst="rect">
            <a:avLst/>
          </a:prstGeom>
          <a:noFill/>
        </p:spPr>
        <p:txBody>
          <a:bodyPr wrap="none" rtlCol="0">
            <a:spAutoFit/>
          </a:bodyPr>
          <a:lstStyle/>
          <a:p>
            <a:r>
              <a:rPr kumimoji="1" lang="ja-JP" altLang="en-US" dirty="0">
                <a:latin typeface="Times New Roman"/>
                <a:ea typeface="ヒラギノ角ゴ Pro W3"/>
                <a:cs typeface="Times New Roman"/>
              </a:rPr>
              <a:t>座標変換ツール</a:t>
            </a:r>
            <a:r>
              <a:rPr lang="en-US" altLang="ja-JP" dirty="0">
                <a:latin typeface="Times New Roman"/>
                <a:ea typeface="ヒラギノ角ゴ Pro W3"/>
                <a:cs typeface="Times New Roman"/>
              </a:rPr>
              <a:t>: NASA/IPAC Extragalactic Database</a:t>
            </a:r>
            <a:r>
              <a:rPr lang="ja-JP" altLang="en-US" dirty="0">
                <a:latin typeface="Times New Roman"/>
                <a:ea typeface="ヒラギノ角ゴ Pro W3"/>
                <a:cs typeface="Times New Roman"/>
              </a:rPr>
              <a:t> </a:t>
            </a:r>
            <a:r>
              <a:rPr lang="en-US" altLang="ja-JP" dirty="0">
                <a:latin typeface="Times New Roman"/>
                <a:ea typeface="ヒラギノ角ゴ Pro W3"/>
                <a:cs typeface="Times New Roman"/>
              </a:rPr>
              <a:t>(NED)</a:t>
            </a:r>
          </a:p>
          <a:p>
            <a:r>
              <a:rPr lang="en-US" altLang="ja-JP" dirty="0">
                <a:latin typeface="Times New Roman"/>
                <a:ea typeface="ヒラギノ角ゴ Pro W3"/>
                <a:cs typeface="Times New Roman"/>
              </a:rPr>
              <a:t>                              (http://</a:t>
            </a:r>
            <a:r>
              <a:rPr lang="en-US" altLang="ja-JP" dirty="0" err="1">
                <a:latin typeface="Times New Roman"/>
                <a:ea typeface="ヒラギノ角ゴ Pro W3"/>
                <a:cs typeface="Times New Roman"/>
              </a:rPr>
              <a:t>ned.ipac.caltech.edu</a:t>
            </a:r>
            <a:r>
              <a:rPr lang="en-US" altLang="ja-JP" dirty="0">
                <a:latin typeface="Times New Roman"/>
                <a:ea typeface="ヒラギノ角ゴ Pro W3"/>
                <a:cs typeface="Times New Roman"/>
              </a:rPr>
              <a:t>)</a:t>
            </a:r>
            <a:endParaRPr kumimoji="1" lang="ja-JP" altLang="en-US" dirty="0">
              <a:latin typeface="Times New Roman"/>
              <a:ea typeface="ヒラギノ角ゴ Pro W3"/>
              <a:cs typeface="Times New Roman"/>
            </a:endParaRPr>
          </a:p>
        </p:txBody>
      </p:sp>
    </p:spTree>
    <p:extLst>
      <p:ext uri="{BB962C8B-B14F-4D97-AF65-F5344CB8AC3E}">
        <p14:creationId xmlns:p14="http://schemas.microsoft.com/office/powerpoint/2010/main" val="1648547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図 3" descr="236084main_MilkyWay-full-annotat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174" y="0"/>
            <a:ext cx="6858000" cy="6858000"/>
          </a:xfrm>
          <a:prstGeom prst="rect">
            <a:avLst/>
          </a:prstGeom>
        </p:spPr>
      </p:pic>
      <p:sp>
        <p:nvSpPr>
          <p:cNvPr id="5" name="テキスト ボックス 4"/>
          <p:cNvSpPr txBox="1"/>
          <p:nvPr/>
        </p:nvSpPr>
        <p:spPr>
          <a:xfrm>
            <a:off x="6154448" y="6479902"/>
            <a:ext cx="1623699" cy="307777"/>
          </a:xfrm>
          <a:prstGeom prst="rect">
            <a:avLst/>
          </a:prstGeom>
          <a:noFill/>
        </p:spPr>
        <p:txBody>
          <a:bodyPr wrap="none" rtlCol="0">
            <a:spAutoFit/>
          </a:bodyPr>
          <a:lstStyle/>
          <a:p>
            <a:r>
              <a:rPr lang="en-US" altLang="ja-JP" sz="1400" dirty="0">
                <a:solidFill>
                  <a:srgbClr val="FFFFFF"/>
                </a:solidFill>
                <a:latin typeface="Times New Roman"/>
                <a:ea typeface="ヒラギノ角ゴ Pro W3"/>
                <a:cs typeface="Times New Roman"/>
              </a:rPr>
              <a:t>NASA/JPL-Caltech</a:t>
            </a:r>
            <a:endParaRPr kumimoji="1" lang="ja-JP" altLang="en-US" sz="1400" dirty="0">
              <a:solidFill>
                <a:srgbClr val="FFFFFF"/>
              </a:solidFill>
              <a:latin typeface="Times New Roman"/>
              <a:ea typeface="ヒラギノ角ゴ Pro W3"/>
              <a:cs typeface="Times New Roman"/>
            </a:endParaRPr>
          </a:p>
        </p:txBody>
      </p:sp>
      <p:cxnSp>
        <p:nvCxnSpPr>
          <p:cNvPr id="9" name="直線コネクタ 8"/>
          <p:cNvCxnSpPr/>
          <p:nvPr/>
        </p:nvCxnSpPr>
        <p:spPr>
          <a:xfrm>
            <a:off x="1619140" y="2116786"/>
            <a:ext cx="595610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flipV="1">
            <a:off x="4574937" y="343039"/>
            <a:ext cx="0" cy="5975999"/>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7" name="円/楕円 6"/>
          <p:cNvSpPr>
            <a:spLocks/>
          </p:cNvSpPr>
          <p:nvPr/>
        </p:nvSpPr>
        <p:spPr>
          <a:xfrm>
            <a:off x="4525329" y="2067178"/>
            <a:ext cx="108000" cy="10800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146644" y="5857373"/>
            <a:ext cx="1428596" cy="461665"/>
          </a:xfrm>
          <a:prstGeom prst="rect">
            <a:avLst/>
          </a:prstGeom>
          <a:noFill/>
        </p:spPr>
        <p:txBody>
          <a:bodyPr wrap="none" rtlCol="0">
            <a:spAutoFit/>
          </a:bodyPr>
          <a:lstStyle/>
          <a:p>
            <a:r>
              <a:rPr lang="ja-JP" altLang="en-US" sz="2400" dirty="0">
                <a:solidFill>
                  <a:srgbClr val="FFFFFF"/>
                </a:solidFill>
                <a:latin typeface="Times New Roman"/>
                <a:ea typeface="ヒラギノ角ゴ Pro W3"/>
                <a:cs typeface="Times New Roman"/>
              </a:rPr>
              <a:t>第一象限</a:t>
            </a:r>
            <a:endParaRPr kumimoji="1" lang="ja-JP" altLang="en-US" sz="2400" dirty="0">
              <a:solidFill>
                <a:srgbClr val="FFFFFF"/>
              </a:solidFill>
              <a:latin typeface="Times New Roman"/>
              <a:ea typeface="ヒラギノ角ゴ Pro W3"/>
              <a:cs typeface="Times New Roman"/>
            </a:endParaRPr>
          </a:p>
        </p:txBody>
      </p:sp>
      <p:sp>
        <p:nvSpPr>
          <p:cNvPr id="21" name="円/楕円 20"/>
          <p:cNvSpPr>
            <a:spLocks/>
          </p:cNvSpPr>
          <p:nvPr/>
        </p:nvSpPr>
        <p:spPr>
          <a:xfrm>
            <a:off x="4525329" y="3387357"/>
            <a:ext cx="108000" cy="1080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129312" y="6486135"/>
            <a:ext cx="1820042" cy="307777"/>
          </a:xfrm>
          <a:prstGeom prst="rect">
            <a:avLst/>
          </a:prstGeom>
          <a:noFill/>
        </p:spPr>
        <p:txBody>
          <a:bodyPr wrap="none" rtlCol="0">
            <a:spAutoFit/>
          </a:bodyPr>
          <a:lstStyle/>
          <a:p>
            <a:r>
              <a:rPr lang="en-US" altLang="ja-JP" sz="1400" dirty="0" err="1">
                <a:solidFill>
                  <a:srgbClr val="FFFFFF"/>
                </a:solidFill>
                <a:latin typeface="Times New Roman"/>
                <a:ea typeface="ヒラギノ角ゴ Pro W3"/>
                <a:cs typeface="Times New Roman"/>
              </a:rPr>
              <a:t>Churchwell</a:t>
            </a:r>
            <a:r>
              <a:rPr lang="en-US" altLang="ja-JP" sz="1400" dirty="0">
                <a:solidFill>
                  <a:srgbClr val="FFFFFF"/>
                </a:solidFill>
                <a:latin typeface="Times New Roman"/>
                <a:ea typeface="ヒラギノ角ゴ Pro W3"/>
                <a:cs typeface="Times New Roman"/>
              </a:rPr>
              <a:t> et al. 2009</a:t>
            </a:r>
            <a:endParaRPr kumimoji="1" lang="ja-JP" altLang="en-US" sz="1400" dirty="0">
              <a:solidFill>
                <a:srgbClr val="FFFFFF"/>
              </a:solidFill>
              <a:latin typeface="Times New Roman"/>
              <a:ea typeface="ヒラギノ角ゴ Pro W3"/>
              <a:cs typeface="Times New Roman"/>
            </a:endParaRPr>
          </a:p>
        </p:txBody>
      </p:sp>
      <p:sp>
        <p:nvSpPr>
          <p:cNvPr id="15" name="テキスト ボックス 14"/>
          <p:cNvSpPr txBox="1"/>
          <p:nvPr/>
        </p:nvSpPr>
        <p:spPr>
          <a:xfrm>
            <a:off x="3635157" y="1439332"/>
            <a:ext cx="744796" cy="369332"/>
          </a:xfrm>
          <a:prstGeom prst="rect">
            <a:avLst/>
          </a:prstGeom>
          <a:noFill/>
        </p:spPr>
        <p:txBody>
          <a:bodyPr wrap="square" rtlCol="0">
            <a:spAutoFit/>
          </a:bodyPr>
          <a:lstStyle/>
          <a:p>
            <a:r>
              <a:rPr kumimoji="1" lang="ja-JP" altLang="en-US" dirty="0">
                <a:solidFill>
                  <a:srgbClr val="FFFF00"/>
                </a:solidFill>
                <a:latin typeface="ヒラギノ角ゴ Pro W3"/>
                <a:ea typeface="ヒラギノ角ゴ Pro W3"/>
                <a:cs typeface="ヒラギノ角ゴ Pro W3"/>
              </a:rPr>
              <a:t>太陽</a:t>
            </a:r>
          </a:p>
        </p:txBody>
      </p:sp>
      <p:sp>
        <p:nvSpPr>
          <p:cNvPr id="29" name="テキスト ボックス 28"/>
          <p:cNvSpPr txBox="1"/>
          <p:nvPr/>
        </p:nvSpPr>
        <p:spPr>
          <a:xfrm>
            <a:off x="4916446" y="3021404"/>
            <a:ext cx="1405092" cy="369332"/>
          </a:xfrm>
          <a:prstGeom prst="rect">
            <a:avLst/>
          </a:prstGeom>
          <a:noFill/>
        </p:spPr>
        <p:txBody>
          <a:bodyPr wrap="square" rtlCol="0">
            <a:spAutoFit/>
          </a:bodyPr>
          <a:lstStyle/>
          <a:p>
            <a:r>
              <a:rPr kumimoji="1" lang="ja-JP" altLang="en-US" dirty="0">
                <a:solidFill>
                  <a:srgbClr val="FF0000"/>
                </a:solidFill>
                <a:latin typeface="ヒラギノ角ゴ Pro W3"/>
                <a:ea typeface="ヒラギノ角ゴ Pro W3"/>
                <a:cs typeface="ヒラギノ角ゴ Pro W3"/>
              </a:rPr>
              <a:t>銀河系中心</a:t>
            </a:r>
          </a:p>
        </p:txBody>
      </p:sp>
      <p:cxnSp>
        <p:nvCxnSpPr>
          <p:cNvPr id="27" name="直線矢印コネクタ 26"/>
          <p:cNvCxnSpPr/>
          <p:nvPr/>
        </p:nvCxnSpPr>
        <p:spPr>
          <a:xfrm>
            <a:off x="4251471" y="1752221"/>
            <a:ext cx="252000" cy="287999"/>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p:nvPr/>
        </p:nvCxnSpPr>
        <p:spPr>
          <a:xfrm flipH="1">
            <a:off x="4662217" y="3247180"/>
            <a:ext cx="304895" cy="14399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7575240" y="1882512"/>
            <a:ext cx="906560" cy="400110"/>
          </a:xfrm>
          <a:prstGeom prst="rect">
            <a:avLst/>
          </a:prstGeom>
          <a:noFill/>
        </p:spPr>
        <p:txBody>
          <a:bodyPr wrap="none" rtlCol="0">
            <a:spAutoFit/>
          </a:bodyPr>
          <a:lstStyle/>
          <a:p>
            <a:r>
              <a:rPr kumimoji="1" lang="en-US" altLang="ja-JP" sz="2000" i="1" dirty="0">
                <a:solidFill>
                  <a:schemeClr val="bg1"/>
                </a:solidFill>
                <a:latin typeface="Times New Roman"/>
                <a:cs typeface="Times New Roman"/>
              </a:rPr>
              <a:t>l</a:t>
            </a:r>
            <a:r>
              <a:rPr kumimoji="1" lang="ja-JP" altLang="en-US" sz="2000" dirty="0">
                <a:solidFill>
                  <a:schemeClr val="bg1"/>
                </a:solidFill>
                <a:latin typeface="Times New Roman"/>
                <a:cs typeface="Times New Roman"/>
              </a:rPr>
              <a:t> </a:t>
            </a:r>
            <a:r>
              <a:rPr kumimoji="1" lang="en-US" altLang="ja-JP" sz="2000" dirty="0">
                <a:solidFill>
                  <a:schemeClr val="bg1"/>
                </a:solidFill>
                <a:latin typeface="Times New Roman"/>
                <a:cs typeface="Times New Roman"/>
              </a:rPr>
              <a:t>=</a:t>
            </a:r>
            <a:r>
              <a:rPr kumimoji="1" lang="ja-JP" altLang="en-US" sz="2000" dirty="0">
                <a:solidFill>
                  <a:schemeClr val="bg1"/>
                </a:solidFill>
                <a:latin typeface="Times New Roman"/>
                <a:cs typeface="Times New Roman"/>
              </a:rPr>
              <a:t> </a:t>
            </a:r>
            <a:r>
              <a:rPr kumimoji="1" lang="en-US" altLang="ja-JP" sz="2000" dirty="0">
                <a:solidFill>
                  <a:schemeClr val="bg1"/>
                </a:solidFill>
                <a:latin typeface="Times New Roman"/>
                <a:cs typeface="Times New Roman"/>
              </a:rPr>
              <a:t>90°</a:t>
            </a:r>
            <a:endParaRPr kumimoji="1" lang="ja-JP" altLang="en-US" sz="2000" dirty="0">
              <a:solidFill>
                <a:schemeClr val="bg1"/>
              </a:solidFill>
              <a:latin typeface="Times New Roman"/>
              <a:cs typeface="Times New Roman"/>
            </a:endParaRPr>
          </a:p>
        </p:txBody>
      </p:sp>
      <p:sp>
        <p:nvSpPr>
          <p:cNvPr id="33" name="テキスト ボックス 32"/>
          <p:cNvSpPr txBox="1"/>
          <p:nvPr/>
        </p:nvSpPr>
        <p:spPr>
          <a:xfrm>
            <a:off x="4147524" y="0"/>
            <a:ext cx="1034800" cy="400110"/>
          </a:xfrm>
          <a:prstGeom prst="rect">
            <a:avLst/>
          </a:prstGeom>
          <a:noFill/>
        </p:spPr>
        <p:txBody>
          <a:bodyPr wrap="none" rtlCol="0">
            <a:spAutoFit/>
          </a:bodyPr>
          <a:lstStyle/>
          <a:p>
            <a:r>
              <a:rPr lang="en-US" altLang="ja-JP" sz="2000" i="1" dirty="0">
                <a:solidFill>
                  <a:schemeClr val="bg1"/>
                </a:solidFill>
                <a:latin typeface="Times New Roman"/>
                <a:cs typeface="Times New Roman"/>
              </a:rPr>
              <a:t>l</a:t>
            </a:r>
            <a:r>
              <a:rPr lang="en-US" altLang="ja-JP" sz="2000" dirty="0">
                <a:solidFill>
                  <a:schemeClr val="bg1"/>
                </a:solidFill>
                <a:latin typeface="Times New Roman"/>
                <a:cs typeface="Times New Roman"/>
              </a:rPr>
              <a:t> = 18</a:t>
            </a:r>
            <a:r>
              <a:rPr kumimoji="1" lang="en-US" altLang="ja-JP" sz="2000" dirty="0">
                <a:solidFill>
                  <a:schemeClr val="bg1"/>
                </a:solidFill>
                <a:latin typeface="Times New Roman"/>
                <a:cs typeface="Times New Roman"/>
              </a:rPr>
              <a:t>0°</a:t>
            </a:r>
            <a:endParaRPr kumimoji="1" lang="ja-JP" altLang="en-US" sz="2000" dirty="0">
              <a:solidFill>
                <a:schemeClr val="bg1"/>
              </a:solidFill>
              <a:latin typeface="Times New Roman"/>
              <a:cs typeface="Times New Roman"/>
            </a:endParaRPr>
          </a:p>
        </p:txBody>
      </p:sp>
      <p:sp>
        <p:nvSpPr>
          <p:cNvPr id="35" name="テキスト ボックス 34"/>
          <p:cNvSpPr txBox="1"/>
          <p:nvPr/>
        </p:nvSpPr>
        <p:spPr>
          <a:xfrm>
            <a:off x="698160" y="1882512"/>
            <a:ext cx="1034800" cy="400110"/>
          </a:xfrm>
          <a:prstGeom prst="rect">
            <a:avLst/>
          </a:prstGeom>
          <a:noFill/>
        </p:spPr>
        <p:txBody>
          <a:bodyPr wrap="none" rtlCol="0">
            <a:spAutoFit/>
          </a:bodyPr>
          <a:lstStyle/>
          <a:p>
            <a:r>
              <a:rPr lang="en-US" altLang="ja-JP" sz="2000" i="1" dirty="0">
                <a:solidFill>
                  <a:schemeClr val="bg1"/>
                </a:solidFill>
                <a:latin typeface="Times New Roman"/>
                <a:cs typeface="Times New Roman"/>
              </a:rPr>
              <a:t>l</a:t>
            </a:r>
            <a:r>
              <a:rPr lang="en-US" altLang="ja-JP" sz="2000" dirty="0">
                <a:solidFill>
                  <a:schemeClr val="bg1"/>
                </a:solidFill>
                <a:latin typeface="Times New Roman"/>
                <a:cs typeface="Times New Roman"/>
              </a:rPr>
              <a:t> = 27</a:t>
            </a:r>
            <a:r>
              <a:rPr kumimoji="1" lang="en-US" altLang="ja-JP" sz="2000" dirty="0">
                <a:solidFill>
                  <a:schemeClr val="bg1"/>
                </a:solidFill>
                <a:latin typeface="Times New Roman"/>
                <a:cs typeface="Times New Roman"/>
              </a:rPr>
              <a:t>0°</a:t>
            </a:r>
            <a:endParaRPr kumimoji="1" lang="ja-JP" altLang="en-US" sz="2000" dirty="0">
              <a:solidFill>
                <a:schemeClr val="bg1"/>
              </a:solidFill>
              <a:latin typeface="Times New Roman"/>
              <a:cs typeface="Times New Roman"/>
            </a:endParaRPr>
          </a:p>
        </p:txBody>
      </p:sp>
      <p:sp>
        <p:nvSpPr>
          <p:cNvPr id="36" name="テキスト ボックス 35"/>
          <p:cNvSpPr txBox="1"/>
          <p:nvPr/>
        </p:nvSpPr>
        <p:spPr>
          <a:xfrm>
            <a:off x="4280741" y="6222668"/>
            <a:ext cx="778320" cy="400110"/>
          </a:xfrm>
          <a:prstGeom prst="rect">
            <a:avLst/>
          </a:prstGeom>
          <a:noFill/>
        </p:spPr>
        <p:txBody>
          <a:bodyPr wrap="none" rtlCol="0">
            <a:spAutoFit/>
          </a:bodyPr>
          <a:lstStyle/>
          <a:p>
            <a:r>
              <a:rPr kumimoji="1" lang="en-US" altLang="ja-JP" sz="2000" i="1" dirty="0">
                <a:solidFill>
                  <a:schemeClr val="bg1"/>
                </a:solidFill>
                <a:latin typeface="Times New Roman"/>
                <a:cs typeface="Times New Roman"/>
              </a:rPr>
              <a:t>l</a:t>
            </a:r>
            <a:r>
              <a:rPr kumimoji="1" lang="ja-JP" altLang="en-US" sz="2000" dirty="0">
                <a:solidFill>
                  <a:schemeClr val="bg1"/>
                </a:solidFill>
                <a:latin typeface="Times New Roman"/>
                <a:cs typeface="Times New Roman"/>
              </a:rPr>
              <a:t> </a:t>
            </a:r>
            <a:r>
              <a:rPr kumimoji="1" lang="en-US" altLang="ja-JP" sz="2000" dirty="0">
                <a:solidFill>
                  <a:schemeClr val="bg1"/>
                </a:solidFill>
                <a:latin typeface="Times New Roman"/>
                <a:cs typeface="Times New Roman"/>
              </a:rPr>
              <a:t>=</a:t>
            </a:r>
            <a:r>
              <a:rPr kumimoji="1" lang="ja-JP" altLang="en-US" sz="2000" dirty="0">
                <a:solidFill>
                  <a:schemeClr val="bg1"/>
                </a:solidFill>
                <a:latin typeface="Times New Roman"/>
                <a:cs typeface="Times New Roman"/>
              </a:rPr>
              <a:t> </a:t>
            </a:r>
            <a:r>
              <a:rPr kumimoji="1" lang="en-US" altLang="ja-JP" sz="2000" dirty="0">
                <a:solidFill>
                  <a:schemeClr val="bg1"/>
                </a:solidFill>
                <a:latin typeface="Times New Roman"/>
                <a:cs typeface="Times New Roman"/>
              </a:rPr>
              <a:t>0°</a:t>
            </a:r>
            <a:endParaRPr kumimoji="1" lang="ja-JP" altLang="en-US" sz="2000" dirty="0">
              <a:solidFill>
                <a:schemeClr val="bg1"/>
              </a:solidFill>
              <a:latin typeface="Times New Roman"/>
              <a:cs typeface="Times New Roman"/>
            </a:endParaRPr>
          </a:p>
        </p:txBody>
      </p:sp>
      <p:sp>
        <p:nvSpPr>
          <p:cNvPr id="38" name="テキスト ボックス 37"/>
          <p:cNvSpPr txBox="1"/>
          <p:nvPr/>
        </p:nvSpPr>
        <p:spPr>
          <a:xfrm>
            <a:off x="6146644" y="346415"/>
            <a:ext cx="1428596" cy="461665"/>
          </a:xfrm>
          <a:prstGeom prst="rect">
            <a:avLst/>
          </a:prstGeom>
          <a:noFill/>
        </p:spPr>
        <p:txBody>
          <a:bodyPr wrap="none" rtlCol="0">
            <a:spAutoFit/>
          </a:bodyPr>
          <a:lstStyle/>
          <a:p>
            <a:r>
              <a:rPr lang="ja-JP" altLang="en-US" sz="2400" dirty="0">
                <a:solidFill>
                  <a:srgbClr val="FFFFFF"/>
                </a:solidFill>
                <a:latin typeface="Times New Roman"/>
                <a:ea typeface="ヒラギノ角ゴ Pro W3"/>
                <a:cs typeface="Times New Roman"/>
              </a:rPr>
              <a:t>第二象限</a:t>
            </a:r>
            <a:endParaRPr kumimoji="1" lang="ja-JP" altLang="en-US" sz="2400" dirty="0">
              <a:solidFill>
                <a:srgbClr val="FFFFFF"/>
              </a:solidFill>
              <a:latin typeface="Times New Roman"/>
              <a:ea typeface="ヒラギノ角ゴ Pro W3"/>
              <a:cs typeface="Times New Roman"/>
            </a:endParaRPr>
          </a:p>
        </p:txBody>
      </p:sp>
      <p:sp>
        <p:nvSpPr>
          <p:cNvPr id="39" name="テキスト ボックス 38"/>
          <p:cNvSpPr txBox="1"/>
          <p:nvPr/>
        </p:nvSpPr>
        <p:spPr>
          <a:xfrm>
            <a:off x="1612559" y="346415"/>
            <a:ext cx="1428596" cy="461665"/>
          </a:xfrm>
          <a:prstGeom prst="rect">
            <a:avLst/>
          </a:prstGeom>
          <a:noFill/>
        </p:spPr>
        <p:txBody>
          <a:bodyPr wrap="none" rtlCol="0">
            <a:spAutoFit/>
          </a:bodyPr>
          <a:lstStyle/>
          <a:p>
            <a:r>
              <a:rPr lang="ja-JP" altLang="en-US" sz="2400" dirty="0">
                <a:solidFill>
                  <a:srgbClr val="FFFFFF"/>
                </a:solidFill>
                <a:latin typeface="Times New Roman"/>
                <a:ea typeface="ヒラギノ角ゴ Pro W3"/>
                <a:cs typeface="Times New Roman"/>
              </a:rPr>
              <a:t>第三象限</a:t>
            </a:r>
            <a:endParaRPr kumimoji="1" lang="ja-JP" altLang="en-US" sz="2400" dirty="0">
              <a:solidFill>
                <a:srgbClr val="FFFFFF"/>
              </a:solidFill>
              <a:latin typeface="Times New Roman"/>
              <a:ea typeface="ヒラギノ角ゴ Pro W3"/>
              <a:cs typeface="Times New Roman"/>
            </a:endParaRPr>
          </a:p>
        </p:txBody>
      </p:sp>
      <p:sp>
        <p:nvSpPr>
          <p:cNvPr id="40" name="テキスト ボックス 39"/>
          <p:cNvSpPr txBox="1"/>
          <p:nvPr/>
        </p:nvSpPr>
        <p:spPr>
          <a:xfrm>
            <a:off x="1522505" y="5857373"/>
            <a:ext cx="1428596" cy="461665"/>
          </a:xfrm>
          <a:prstGeom prst="rect">
            <a:avLst/>
          </a:prstGeom>
          <a:noFill/>
        </p:spPr>
        <p:txBody>
          <a:bodyPr wrap="none" rtlCol="0">
            <a:spAutoFit/>
          </a:bodyPr>
          <a:lstStyle/>
          <a:p>
            <a:r>
              <a:rPr lang="ja-JP" altLang="en-US" sz="2400" dirty="0">
                <a:solidFill>
                  <a:srgbClr val="FFFFFF"/>
                </a:solidFill>
                <a:latin typeface="Times New Roman"/>
                <a:ea typeface="ヒラギノ角ゴ Pro W3"/>
                <a:cs typeface="Times New Roman"/>
              </a:rPr>
              <a:t>第四象限</a:t>
            </a:r>
            <a:endParaRPr kumimoji="1" lang="ja-JP" altLang="en-US" sz="2400" dirty="0">
              <a:solidFill>
                <a:srgbClr val="FFFFFF"/>
              </a:solidFill>
              <a:latin typeface="Times New Roman"/>
              <a:ea typeface="ヒラギノ角ゴ Pro W3"/>
              <a:cs typeface="Times New Roman"/>
            </a:endParaRPr>
          </a:p>
        </p:txBody>
      </p:sp>
      <p:sp>
        <p:nvSpPr>
          <p:cNvPr id="2" name="日付プレースホルダー 1"/>
          <p:cNvSpPr>
            <a:spLocks noGrp="1"/>
          </p:cNvSpPr>
          <p:nvPr>
            <p:ph type="dt" sz="half" idx="10"/>
          </p:nvPr>
        </p:nvSpPr>
        <p:spPr/>
        <p:txBody>
          <a:bodyPr/>
          <a:lstStyle/>
          <a:p>
            <a:r>
              <a:rPr lang="en-US" altLang="ja-JP">
                <a:solidFill>
                  <a:prstClr val="black">
                    <a:tint val="75000"/>
                  </a:prstClr>
                </a:solidFill>
                <a:latin typeface="Calibri"/>
                <a:ea typeface="ＭＳ Ｐゴシック"/>
              </a:rPr>
              <a:t>June 4, 2018</a:t>
            </a:r>
            <a:endParaRPr lang="ja-JP" altLang="en-US">
              <a:solidFill>
                <a:prstClr val="black">
                  <a:tint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r>
              <a:rPr lang="ja-JP" altLang="en-US">
                <a:solidFill>
                  <a:prstClr val="black">
                    <a:tint val="75000"/>
                  </a:prstClr>
                </a:solidFill>
                <a:latin typeface="Calibri"/>
                <a:ea typeface="ＭＳ Ｐゴシック"/>
              </a:rPr>
              <a:t>観測実習</a:t>
            </a:r>
          </a:p>
        </p:txBody>
      </p:sp>
      <p:sp>
        <p:nvSpPr>
          <p:cNvPr id="6" name="スライド番号プレースホルダー 5"/>
          <p:cNvSpPr>
            <a:spLocks noGrp="1"/>
          </p:cNvSpPr>
          <p:nvPr>
            <p:ph type="sldNum" sz="quarter" idx="12"/>
          </p:nvPr>
        </p:nvSpPr>
        <p:spPr/>
        <p:txBody>
          <a:bodyPr/>
          <a:lstStyle/>
          <a:p>
            <a:fld id="{F5662ABE-8E59-0244-9DDC-FB3F9BF0D626}" type="slidenum">
              <a:rPr lang="ja-JP" altLang="en-US" smtClean="0">
                <a:solidFill>
                  <a:prstClr val="black">
                    <a:tint val="75000"/>
                  </a:prstClr>
                </a:solidFill>
                <a:latin typeface="Calibri"/>
                <a:ea typeface="ＭＳ Ｐゴシック"/>
              </a:rPr>
              <a:pPr/>
              <a:t>12</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162765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図 3" descr="236084main_MilkyWay-full-annotat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174" y="0"/>
            <a:ext cx="6858000" cy="6858000"/>
          </a:xfrm>
          <a:prstGeom prst="rect">
            <a:avLst/>
          </a:prstGeom>
        </p:spPr>
      </p:pic>
      <p:sp>
        <p:nvSpPr>
          <p:cNvPr id="5" name="テキスト ボックス 4"/>
          <p:cNvSpPr txBox="1"/>
          <p:nvPr/>
        </p:nvSpPr>
        <p:spPr>
          <a:xfrm>
            <a:off x="6154448" y="6479902"/>
            <a:ext cx="1623699" cy="307777"/>
          </a:xfrm>
          <a:prstGeom prst="rect">
            <a:avLst/>
          </a:prstGeom>
          <a:noFill/>
        </p:spPr>
        <p:txBody>
          <a:bodyPr wrap="none" rtlCol="0">
            <a:spAutoFit/>
          </a:bodyPr>
          <a:lstStyle/>
          <a:p>
            <a:r>
              <a:rPr lang="en-US" altLang="ja-JP" sz="1400" dirty="0">
                <a:solidFill>
                  <a:srgbClr val="FFFFFF"/>
                </a:solidFill>
                <a:latin typeface="Times New Roman"/>
                <a:ea typeface="ヒラギノ角ゴ Pro W3"/>
                <a:cs typeface="Times New Roman"/>
              </a:rPr>
              <a:t>NASA/JPL-Caltech</a:t>
            </a:r>
            <a:endParaRPr kumimoji="1" lang="ja-JP" altLang="en-US" sz="1400" dirty="0">
              <a:solidFill>
                <a:srgbClr val="FFFFFF"/>
              </a:solidFill>
              <a:latin typeface="Times New Roman"/>
              <a:ea typeface="ヒラギノ角ゴ Pro W3"/>
              <a:cs typeface="Times New Roman"/>
            </a:endParaRPr>
          </a:p>
        </p:txBody>
      </p:sp>
      <p:cxnSp>
        <p:nvCxnSpPr>
          <p:cNvPr id="9" name="直線コネクタ 8"/>
          <p:cNvCxnSpPr/>
          <p:nvPr/>
        </p:nvCxnSpPr>
        <p:spPr>
          <a:xfrm>
            <a:off x="1619140" y="2116786"/>
            <a:ext cx="595610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flipV="1">
            <a:off x="4574937" y="343039"/>
            <a:ext cx="0" cy="5975999"/>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7" name="円/楕円 6"/>
          <p:cNvSpPr>
            <a:spLocks/>
          </p:cNvSpPr>
          <p:nvPr/>
        </p:nvSpPr>
        <p:spPr>
          <a:xfrm>
            <a:off x="4525329" y="2067178"/>
            <a:ext cx="108000" cy="10800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146644" y="5857373"/>
            <a:ext cx="1428596" cy="461665"/>
          </a:xfrm>
          <a:prstGeom prst="rect">
            <a:avLst/>
          </a:prstGeom>
          <a:noFill/>
        </p:spPr>
        <p:txBody>
          <a:bodyPr wrap="none" rtlCol="0">
            <a:spAutoFit/>
          </a:bodyPr>
          <a:lstStyle/>
          <a:p>
            <a:r>
              <a:rPr lang="ja-JP" altLang="en-US" sz="2400" dirty="0">
                <a:solidFill>
                  <a:srgbClr val="FFFFFF"/>
                </a:solidFill>
                <a:latin typeface="Times New Roman"/>
                <a:ea typeface="ヒラギノ角ゴ Pro W3"/>
                <a:cs typeface="Times New Roman"/>
              </a:rPr>
              <a:t>第一象限</a:t>
            </a:r>
            <a:endParaRPr kumimoji="1" lang="ja-JP" altLang="en-US" sz="2400" dirty="0">
              <a:solidFill>
                <a:srgbClr val="FFFFFF"/>
              </a:solidFill>
              <a:latin typeface="Times New Roman"/>
              <a:ea typeface="ヒラギノ角ゴ Pro W3"/>
              <a:cs typeface="Times New Roman"/>
            </a:endParaRPr>
          </a:p>
        </p:txBody>
      </p:sp>
      <p:sp>
        <p:nvSpPr>
          <p:cNvPr id="21" name="円/楕円 20"/>
          <p:cNvSpPr>
            <a:spLocks/>
          </p:cNvSpPr>
          <p:nvPr/>
        </p:nvSpPr>
        <p:spPr>
          <a:xfrm>
            <a:off x="4525329" y="3387357"/>
            <a:ext cx="108000" cy="1080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129312" y="6486135"/>
            <a:ext cx="1820042" cy="307777"/>
          </a:xfrm>
          <a:prstGeom prst="rect">
            <a:avLst/>
          </a:prstGeom>
          <a:noFill/>
        </p:spPr>
        <p:txBody>
          <a:bodyPr wrap="none" rtlCol="0">
            <a:spAutoFit/>
          </a:bodyPr>
          <a:lstStyle/>
          <a:p>
            <a:r>
              <a:rPr lang="en-US" altLang="ja-JP" sz="1400" dirty="0" err="1">
                <a:solidFill>
                  <a:srgbClr val="FFFFFF"/>
                </a:solidFill>
                <a:latin typeface="Times New Roman"/>
                <a:ea typeface="ヒラギノ角ゴ Pro W3"/>
                <a:cs typeface="Times New Roman"/>
              </a:rPr>
              <a:t>Churchwell</a:t>
            </a:r>
            <a:r>
              <a:rPr lang="en-US" altLang="ja-JP" sz="1400" dirty="0">
                <a:solidFill>
                  <a:srgbClr val="FFFFFF"/>
                </a:solidFill>
                <a:latin typeface="Times New Roman"/>
                <a:ea typeface="ヒラギノ角ゴ Pro W3"/>
                <a:cs typeface="Times New Roman"/>
              </a:rPr>
              <a:t> et al. 2009</a:t>
            </a:r>
            <a:endParaRPr kumimoji="1" lang="ja-JP" altLang="en-US" sz="1400" dirty="0">
              <a:solidFill>
                <a:srgbClr val="FFFFFF"/>
              </a:solidFill>
              <a:latin typeface="Times New Roman"/>
              <a:ea typeface="ヒラギノ角ゴ Pro W3"/>
              <a:cs typeface="Times New Roman"/>
            </a:endParaRPr>
          </a:p>
        </p:txBody>
      </p:sp>
      <p:sp>
        <p:nvSpPr>
          <p:cNvPr id="15" name="テキスト ボックス 14"/>
          <p:cNvSpPr txBox="1"/>
          <p:nvPr/>
        </p:nvSpPr>
        <p:spPr>
          <a:xfrm>
            <a:off x="3635157" y="1439332"/>
            <a:ext cx="744796" cy="369332"/>
          </a:xfrm>
          <a:prstGeom prst="rect">
            <a:avLst/>
          </a:prstGeom>
          <a:noFill/>
        </p:spPr>
        <p:txBody>
          <a:bodyPr wrap="square" rtlCol="0">
            <a:spAutoFit/>
          </a:bodyPr>
          <a:lstStyle/>
          <a:p>
            <a:r>
              <a:rPr kumimoji="1" lang="ja-JP" altLang="en-US" dirty="0">
                <a:solidFill>
                  <a:srgbClr val="FFFF00"/>
                </a:solidFill>
                <a:latin typeface="ヒラギノ角ゴ Pro W3"/>
                <a:ea typeface="ヒラギノ角ゴ Pro W3"/>
                <a:cs typeface="ヒラギノ角ゴ Pro W3"/>
              </a:rPr>
              <a:t>太陽</a:t>
            </a:r>
          </a:p>
        </p:txBody>
      </p:sp>
      <p:sp>
        <p:nvSpPr>
          <p:cNvPr id="29" name="テキスト ボックス 28"/>
          <p:cNvSpPr txBox="1"/>
          <p:nvPr/>
        </p:nvSpPr>
        <p:spPr>
          <a:xfrm>
            <a:off x="4916446" y="3021404"/>
            <a:ext cx="1405092" cy="369332"/>
          </a:xfrm>
          <a:prstGeom prst="rect">
            <a:avLst/>
          </a:prstGeom>
          <a:noFill/>
        </p:spPr>
        <p:txBody>
          <a:bodyPr wrap="square" rtlCol="0">
            <a:spAutoFit/>
          </a:bodyPr>
          <a:lstStyle/>
          <a:p>
            <a:r>
              <a:rPr kumimoji="1" lang="ja-JP" altLang="en-US" dirty="0">
                <a:solidFill>
                  <a:srgbClr val="FF0000"/>
                </a:solidFill>
                <a:latin typeface="ヒラギノ角ゴ Pro W3"/>
                <a:ea typeface="ヒラギノ角ゴ Pro W3"/>
                <a:cs typeface="ヒラギノ角ゴ Pro W3"/>
              </a:rPr>
              <a:t>銀河系中心</a:t>
            </a:r>
          </a:p>
        </p:txBody>
      </p:sp>
      <p:cxnSp>
        <p:nvCxnSpPr>
          <p:cNvPr id="27" name="直線矢印コネクタ 26"/>
          <p:cNvCxnSpPr/>
          <p:nvPr/>
        </p:nvCxnSpPr>
        <p:spPr>
          <a:xfrm>
            <a:off x="4251471" y="1752221"/>
            <a:ext cx="252000" cy="287999"/>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p:nvPr/>
        </p:nvCxnSpPr>
        <p:spPr>
          <a:xfrm flipH="1">
            <a:off x="4662217" y="3247180"/>
            <a:ext cx="304895" cy="14399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7575240" y="1882512"/>
            <a:ext cx="906560" cy="400110"/>
          </a:xfrm>
          <a:prstGeom prst="rect">
            <a:avLst/>
          </a:prstGeom>
          <a:noFill/>
        </p:spPr>
        <p:txBody>
          <a:bodyPr wrap="none" rtlCol="0">
            <a:spAutoFit/>
          </a:bodyPr>
          <a:lstStyle/>
          <a:p>
            <a:r>
              <a:rPr kumimoji="1" lang="en-US" altLang="ja-JP" sz="2000" i="1" dirty="0">
                <a:solidFill>
                  <a:schemeClr val="bg1"/>
                </a:solidFill>
                <a:latin typeface="Times New Roman"/>
                <a:cs typeface="Times New Roman"/>
              </a:rPr>
              <a:t>l</a:t>
            </a:r>
            <a:r>
              <a:rPr kumimoji="1" lang="ja-JP" altLang="en-US" sz="2000" dirty="0">
                <a:solidFill>
                  <a:schemeClr val="bg1"/>
                </a:solidFill>
                <a:latin typeface="Times New Roman"/>
                <a:cs typeface="Times New Roman"/>
              </a:rPr>
              <a:t> </a:t>
            </a:r>
            <a:r>
              <a:rPr kumimoji="1" lang="en-US" altLang="ja-JP" sz="2000" dirty="0">
                <a:solidFill>
                  <a:schemeClr val="bg1"/>
                </a:solidFill>
                <a:latin typeface="Times New Roman"/>
                <a:cs typeface="Times New Roman"/>
              </a:rPr>
              <a:t>=</a:t>
            </a:r>
            <a:r>
              <a:rPr kumimoji="1" lang="ja-JP" altLang="en-US" sz="2000" dirty="0">
                <a:solidFill>
                  <a:schemeClr val="bg1"/>
                </a:solidFill>
                <a:latin typeface="Times New Roman"/>
                <a:cs typeface="Times New Roman"/>
              </a:rPr>
              <a:t> </a:t>
            </a:r>
            <a:r>
              <a:rPr kumimoji="1" lang="en-US" altLang="ja-JP" sz="2000" dirty="0">
                <a:solidFill>
                  <a:schemeClr val="bg1"/>
                </a:solidFill>
                <a:latin typeface="Times New Roman"/>
                <a:cs typeface="Times New Roman"/>
              </a:rPr>
              <a:t>90°</a:t>
            </a:r>
            <a:endParaRPr kumimoji="1" lang="ja-JP" altLang="en-US" sz="2000" dirty="0">
              <a:solidFill>
                <a:schemeClr val="bg1"/>
              </a:solidFill>
              <a:latin typeface="Times New Roman"/>
              <a:cs typeface="Times New Roman"/>
            </a:endParaRPr>
          </a:p>
        </p:txBody>
      </p:sp>
      <p:sp>
        <p:nvSpPr>
          <p:cNvPr id="33" name="テキスト ボックス 32"/>
          <p:cNvSpPr txBox="1"/>
          <p:nvPr/>
        </p:nvSpPr>
        <p:spPr>
          <a:xfrm>
            <a:off x="4147524" y="0"/>
            <a:ext cx="1034800" cy="400110"/>
          </a:xfrm>
          <a:prstGeom prst="rect">
            <a:avLst/>
          </a:prstGeom>
          <a:noFill/>
        </p:spPr>
        <p:txBody>
          <a:bodyPr wrap="none" rtlCol="0">
            <a:spAutoFit/>
          </a:bodyPr>
          <a:lstStyle/>
          <a:p>
            <a:r>
              <a:rPr lang="en-US" altLang="ja-JP" sz="2000" i="1" dirty="0">
                <a:solidFill>
                  <a:schemeClr val="bg1"/>
                </a:solidFill>
                <a:latin typeface="Times New Roman"/>
                <a:cs typeface="Times New Roman"/>
              </a:rPr>
              <a:t>l</a:t>
            </a:r>
            <a:r>
              <a:rPr lang="en-US" altLang="ja-JP" sz="2000" dirty="0">
                <a:solidFill>
                  <a:schemeClr val="bg1"/>
                </a:solidFill>
                <a:latin typeface="Times New Roman"/>
                <a:cs typeface="Times New Roman"/>
              </a:rPr>
              <a:t> = 18</a:t>
            </a:r>
            <a:r>
              <a:rPr kumimoji="1" lang="en-US" altLang="ja-JP" sz="2000" dirty="0">
                <a:solidFill>
                  <a:schemeClr val="bg1"/>
                </a:solidFill>
                <a:latin typeface="Times New Roman"/>
                <a:cs typeface="Times New Roman"/>
              </a:rPr>
              <a:t>0°</a:t>
            </a:r>
            <a:endParaRPr kumimoji="1" lang="ja-JP" altLang="en-US" sz="2000" dirty="0">
              <a:solidFill>
                <a:schemeClr val="bg1"/>
              </a:solidFill>
              <a:latin typeface="Times New Roman"/>
              <a:cs typeface="Times New Roman"/>
            </a:endParaRPr>
          </a:p>
        </p:txBody>
      </p:sp>
      <p:sp>
        <p:nvSpPr>
          <p:cNvPr id="35" name="テキスト ボックス 34"/>
          <p:cNvSpPr txBox="1"/>
          <p:nvPr/>
        </p:nvSpPr>
        <p:spPr>
          <a:xfrm>
            <a:off x="698160" y="1882512"/>
            <a:ext cx="1034800" cy="400110"/>
          </a:xfrm>
          <a:prstGeom prst="rect">
            <a:avLst/>
          </a:prstGeom>
          <a:noFill/>
        </p:spPr>
        <p:txBody>
          <a:bodyPr wrap="none" rtlCol="0">
            <a:spAutoFit/>
          </a:bodyPr>
          <a:lstStyle/>
          <a:p>
            <a:r>
              <a:rPr lang="en-US" altLang="ja-JP" sz="2000" i="1" dirty="0">
                <a:solidFill>
                  <a:schemeClr val="bg1"/>
                </a:solidFill>
                <a:latin typeface="Times New Roman"/>
                <a:cs typeface="Times New Roman"/>
              </a:rPr>
              <a:t>l</a:t>
            </a:r>
            <a:r>
              <a:rPr lang="en-US" altLang="ja-JP" sz="2000" dirty="0">
                <a:solidFill>
                  <a:schemeClr val="bg1"/>
                </a:solidFill>
                <a:latin typeface="Times New Roman"/>
                <a:cs typeface="Times New Roman"/>
              </a:rPr>
              <a:t> = 27</a:t>
            </a:r>
            <a:r>
              <a:rPr kumimoji="1" lang="en-US" altLang="ja-JP" sz="2000" dirty="0">
                <a:solidFill>
                  <a:schemeClr val="bg1"/>
                </a:solidFill>
                <a:latin typeface="Times New Roman"/>
                <a:cs typeface="Times New Roman"/>
              </a:rPr>
              <a:t>0°</a:t>
            </a:r>
            <a:endParaRPr kumimoji="1" lang="ja-JP" altLang="en-US" sz="2000" dirty="0">
              <a:solidFill>
                <a:schemeClr val="bg1"/>
              </a:solidFill>
              <a:latin typeface="Times New Roman"/>
              <a:cs typeface="Times New Roman"/>
            </a:endParaRPr>
          </a:p>
        </p:txBody>
      </p:sp>
      <p:sp>
        <p:nvSpPr>
          <p:cNvPr id="36" name="テキスト ボックス 35"/>
          <p:cNvSpPr txBox="1"/>
          <p:nvPr/>
        </p:nvSpPr>
        <p:spPr>
          <a:xfrm>
            <a:off x="4280741" y="6222668"/>
            <a:ext cx="778320" cy="400110"/>
          </a:xfrm>
          <a:prstGeom prst="rect">
            <a:avLst/>
          </a:prstGeom>
          <a:noFill/>
        </p:spPr>
        <p:txBody>
          <a:bodyPr wrap="none" rtlCol="0">
            <a:spAutoFit/>
          </a:bodyPr>
          <a:lstStyle/>
          <a:p>
            <a:r>
              <a:rPr kumimoji="1" lang="en-US" altLang="ja-JP" sz="2000" i="1" dirty="0">
                <a:solidFill>
                  <a:schemeClr val="bg1"/>
                </a:solidFill>
                <a:latin typeface="Times New Roman"/>
                <a:cs typeface="Times New Roman"/>
              </a:rPr>
              <a:t>l</a:t>
            </a:r>
            <a:r>
              <a:rPr kumimoji="1" lang="ja-JP" altLang="en-US" sz="2000" dirty="0">
                <a:solidFill>
                  <a:schemeClr val="bg1"/>
                </a:solidFill>
                <a:latin typeface="Times New Roman"/>
                <a:cs typeface="Times New Roman"/>
              </a:rPr>
              <a:t> </a:t>
            </a:r>
            <a:r>
              <a:rPr kumimoji="1" lang="en-US" altLang="ja-JP" sz="2000" dirty="0">
                <a:solidFill>
                  <a:schemeClr val="bg1"/>
                </a:solidFill>
                <a:latin typeface="Times New Roman"/>
                <a:cs typeface="Times New Roman"/>
              </a:rPr>
              <a:t>=</a:t>
            </a:r>
            <a:r>
              <a:rPr kumimoji="1" lang="ja-JP" altLang="en-US" sz="2000" dirty="0">
                <a:solidFill>
                  <a:schemeClr val="bg1"/>
                </a:solidFill>
                <a:latin typeface="Times New Roman"/>
                <a:cs typeface="Times New Roman"/>
              </a:rPr>
              <a:t> </a:t>
            </a:r>
            <a:r>
              <a:rPr kumimoji="1" lang="en-US" altLang="ja-JP" sz="2000" dirty="0">
                <a:solidFill>
                  <a:schemeClr val="bg1"/>
                </a:solidFill>
                <a:latin typeface="Times New Roman"/>
                <a:cs typeface="Times New Roman"/>
              </a:rPr>
              <a:t>0°</a:t>
            </a:r>
            <a:endParaRPr kumimoji="1" lang="ja-JP" altLang="en-US" sz="2000" dirty="0">
              <a:solidFill>
                <a:schemeClr val="bg1"/>
              </a:solidFill>
              <a:latin typeface="Times New Roman"/>
              <a:cs typeface="Times New Roman"/>
            </a:endParaRPr>
          </a:p>
        </p:txBody>
      </p:sp>
      <p:sp>
        <p:nvSpPr>
          <p:cNvPr id="38" name="テキスト ボックス 37"/>
          <p:cNvSpPr txBox="1"/>
          <p:nvPr/>
        </p:nvSpPr>
        <p:spPr>
          <a:xfrm>
            <a:off x="6146644" y="346415"/>
            <a:ext cx="1428596" cy="461665"/>
          </a:xfrm>
          <a:prstGeom prst="rect">
            <a:avLst/>
          </a:prstGeom>
          <a:noFill/>
        </p:spPr>
        <p:txBody>
          <a:bodyPr wrap="none" rtlCol="0">
            <a:spAutoFit/>
          </a:bodyPr>
          <a:lstStyle/>
          <a:p>
            <a:r>
              <a:rPr lang="ja-JP" altLang="en-US" sz="2400" dirty="0">
                <a:solidFill>
                  <a:srgbClr val="FFFFFF"/>
                </a:solidFill>
                <a:latin typeface="Times New Roman"/>
                <a:ea typeface="ヒラギノ角ゴ Pro W3"/>
                <a:cs typeface="Times New Roman"/>
              </a:rPr>
              <a:t>第二象限</a:t>
            </a:r>
            <a:endParaRPr kumimoji="1" lang="ja-JP" altLang="en-US" sz="2400" dirty="0">
              <a:solidFill>
                <a:srgbClr val="FFFFFF"/>
              </a:solidFill>
              <a:latin typeface="Times New Roman"/>
              <a:ea typeface="ヒラギノ角ゴ Pro W3"/>
              <a:cs typeface="Times New Roman"/>
            </a:endParaRPr>
          </a:p>
        </p:txBody>
      </p:sp>
      <p:sp>
        <p:nvSpPr>
          <p:cNvPr id="39" name="テキスト ボックス 38"/>
          <p:cNvSpPr txBox="1"/>
          <p:nvPr/>
        </p:nvSpPr>
        <p:spPr>
          <a:xfrm>
            <a:off x="1612559" y="346415"/>
            <a:ext cx="1428596" cy="461665"/>
          </a:xfrm>
          <a:prstGeom prst="rect">
            <a:avLst/>
          </a:prstGeom>
          <a:noFill/>
        </p:spPr>
        <p:txBody>
          <a:bodyPr wrap="none" rtlCol="0">
            <a:spAutoFit/>
          </a:bodyPr>
          <a:lstStyle/>
          <a:p>
            <a:r>
              <a:rPr lang="ja-JP" altLang="en-US" sz="2400" dirty="0">
                <a:solidFill>
                  <a:srgbClr val="FFFFFF"/>
                </a:solidFill>
                <a:latin typeface="Times New Roman"/>
                <a:ea typeface="ヒラギノ角ゴ Pro W3"/>
                <a:cs typeface="Times New Roman"/>
              </a:rPr>
              <a:t>第三象限</a:t>
            </a:r>
            <a:endParaRPr kumimoji="1" lang="ja-JP" altLang="en-US" sz="2400" dirty="0">
              <a:solidFill>
                <a:srgbClr val="FFFFFF"/>
              </a:solidFill>
              <a:latin typeface="Times New Roman"/>
              <a:ea typeface="ヒラギノ角ゴ Pro W3"/>
              <a:cs typeface="Times New Roman"/>
            </a:endParaRPr>
          </a:p>
        </p:txBody>
      </p:sp>
      <p:sp>
        <p:nvSpPr>
          <p:cNvPr id="40" name="テキスト ボックス 39"/>
          <p:cNvSpPr txBox="1"/>
          <p:nvPr/>
        </p:nvSpPr>
        <p:spPr>
          <a:xfrm>
            <a:off x="1522505" y="5857373"/>
            <a:ext cx="1428596" cy="461665"/>
          </a:xfrm>
          <a:prstGeom prst="rect">
            <a:avLst/>
          </a:prstGeom>
          <a:noFill/>
        </p:spPr>
        <p:txBody>
          <a:bodyPr wrap="none" rtlCol="0">
            <a:spAutoFit/>
          </a:bodyPr>
          <a:lstStyle/>
          <a:p>
            <a:r>
              <a:rPr lang="ja-JP" altLang="en-US" sz="2400" dirty="0">
                <a:solidFill>
                  <a:srgbClr val="FFFFFF"/>
                </a:solidFill>
                <a:latin typeface="Times New Roman"/>
                <a:ea typeface="ヒラギノ角ゴ Pro W3"/>
                <a:cs typeface="Times New Roman"/>
              </a:rPr>
              <a:t>第四象限</a:t>
            </a:r>
            <a:endParaRPr kumimoji="1" lang="ja-JP" altLang="en-US" sz="2400" dirty="0">
              <a:solidFill>
                <a:srgbClr val="FFFFFF"/>
              </a:solidFill>
              <a:latin typeface="Times New Roman"/>
              <a:ea typeface="ヒラギノ角ゴ Pro W3"/>
              <a:cs typeface="Times New Roman"/>
            </a:endParaRPr>
          </a:p>
        </p:txBody>
      </p:sp>
      <p:pic>
        <p:nvPicPr>
          <p:cNvPr id="3" name="図 2" descr="Fig2_Dameのコピー.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52209"/>
            <a:ext cx="9144000" cy="1844965"/>
          </a:xfrm>
          <a:prstGeom prst="rect">
            <a:avLst/>
          </a:prstGeom>
        </p:spPr>
      </p:pic>
      <p:sp>
        <p:nvSpPr>
          <p:cNvPr id="31" name="テキスト ボックス 30"/>
          <p:cNvSpPr txBox="1"/>
          <p:nvPr/>
        </p:nvSpPr>
        <p:spPr>
          <a:xfrm>
            <a:off x="7541583" y="3886942"/>
            <a:ext cx="1411088" cy="307777"/>
          </a:xfrm>
          <a:prstGeom prst="rect">
            <a:avLst/>
          </a:prstGeom>
          <a:noFill/>
        </p:spPr>
        <p:txBody>
          <a:bodyPr wrap="none" rtlCol="0">
            <a:spAutoFit/>
          </a:bodyPr>
          <a:lstStyle/>
          <a:p>
            <a:r>
              <a:rPr lang="en-US" altLang="ja-JP" sz="1400" dirty="0">
                <a:latin typeface="Times New Roman"/>
                <a:cs typeface="Times New Roman"/>
              </a:rPr>
              <a:t>Dame et al. 2001</a:t>
            </a:r>
            <a:endParaRPr kumimoji="1" lang="ja-JP" altLang="en-US" sz="1400" dirty="0">
              <a:latin typeface="Times New Roman"/>
              <a:cs typeface="Times New Roman"/>
            </a:endParaRPr>
          </a:p>
        </p:txBody>
      </p:sp>
      <p:grpSp>
        <p:nvGrpSpPr>
          <p:cNvPr id="14" name="図形グループ 13"/>
          <p:cNvGrpSpPr/>
          <p:nvPr/>
        </p:nvGrpSpPr>
        <p:grpSpPr>
          <a:xfrm>
            <a:off x="-113400" y="4878374"/>
            <a:ext cx="9385640" cy="709520"/>
            <a:chOff x="-113400" y="4878374"/>
            <a:chExt cx="9385640" cy="709520"/>
          </a:xfrm>
        </p:grpSpPr>
        <p:sp>
          <p:nvSpPr>
            <p:cNvPr id="23" name="テキスト ボックス 22"/>
            <p:cNvSpPr txBox="1"/>
            <p:nvPr/>
          </p:nvSpPr>
          <p:spPr>
            <a:xfrm>
              <a:off x="4425592" y="5187784"/>
              <a:ext cx="415473" cy="400110"/>
            </a:xfrm>
            <a:prstGeom prst="rect">
              <a:avLst/>
            </a:prstGeom>
            <a:noFill/>
          </p:spPr>
          <p:txBody>
            <a:bodyPr wrap="none" rtlCol="0">
              <a:spAutoFit/>
            </a:bodyPr>
            <a:lstStyle/>
            <a:p>
              <a:r>
                <a:rPr kumimoji="1" lang="en-US" altLang="ja-JP" sz="2000" dirty="0">
                  <a:latin typeface="Times New Roman"/>
                  <a:cs typeface="Times New Roman"/>
                </a:rPr>
                <a:t>0°</a:t>
              </a:r>
              <a:endParaRPr kumimoji="1" lang="ja-JP" altLang="en-US" sz="2000" dirty="0">
                <a:latin typeface="Times New Roman"/>
                <a:cs typeface="Times New Roman"/>
              </a:endParaRPr>
            </a:p>
          </p:txBody>
        </p:sp>
        <p:sp>
          <p:nvSpPr>
            <p:cNvPr id="24" name="テキスト ボックス 23"/>
            <p:cNvSpPr txBox="1"/>
            <p:nvPr/>
          </p:nvSpPr>
          <p:spPr>
            <a:xfrm>
              <a:off x="2233842" y="5187784"/>
              <a:ext cx="543714" cy="400110"/>
            </a:xfrm>
            <a:prstGeom prst="rect">
              <a:avLst/>
            </a:prstGeom>
            <a:noFill/>
          </p:spPr>
          <p:txBody>
            <a:bodyPr wrap="none" rtlCol="0">
              <a:spAutoFit/>
            </a:bodyPr>
            <a:lstStyle/>
            <a:p>
              <a:r>
                <a:rPr kumimoji="1" lang="en-US" altLang="ja-JP" sz="2000" dirty="0">
                  <a:latin typeface="Times New Roman"/>
                  <a:cs typeface="Times New Roman"/>
                </a:rPr>
                <a:t>90°</a:t>
              </a:r>
              <a:endParaRPr kumimoji="1" lang="ja-JP" altLang="en-US" sz="2000" dirty="0">
                <a:latin typeface="Times New Roman"/>
                <a:cs typeface="Times New Roman"/>
              </a:endParaRPr>
            </a:p>
          </p:txBody>
        </p:sp>
        <p:sp>
          <p:nvSpPr>
            <p:cNvPr id="26" name="テキスト ボックス 25"/>
            <p:cNvSpPr txBox="1"/>
            <p:nvPr/>
          </p:nvSpPr>
          <p:spPr>
            <a:xfrm>
              <a:off x="-113400" y="5187784"/>
              <a:ext cx="671954" cy="400110"/>
            </a:xfrm>
            <a:prstGeom prst="rect">
              <a:avLst/>
            </a:prstGeom>
            <a:noFill/>
          </p:spPr>
          <p:txBody>
            <a:bodyPr wrap="none" rtlCol="0">
              <a:spAutoFit/>
            </a:bodyPr>
            <a:lstStyle/>
            <a:p>
              <a:r>
                <a:rPr lang="en-US" altLang="ja-JP" sz="2000" dirty="0">
                  <a:latin typeface="Times New Roman"/>
                  <a:cs typeface="Times New Roman"/>
                </a:rPr>
                <a:t>180</a:t>
              </a:r>
              <a:r>
                <a:rPr kumimoji="1" lang="en-US" altLang="ja-JP" sz="2000" dirty="0">
                  <a:latin typeface="Times New Roman"/>
                  <a:cs typeface="Times New Roman"/>
                </a:rPr>
                <a:t>°</a:t>
              </a:r>
              <a:endParaRPr kumimoji="1" lang="ja-JP" altLang="en-US" sz="2000" dirty="0">
                <a:latin typeface="Times New Roman"/>
                <a:cs typeface="Times New Roman"/>
              </a:endParaRPr>
            </a:p>
          </p:txBody>
        </p:sp>
        <p:sp>
          <p:nvSpPr>
            <p:cNvPr id="28" name="テキスト ボックス 27"/>
            <p:cNvSpPr txBox="1"/>
            <p:nvPr/>
          </p:nvSpPr>
          <p:spPr>
            <a:xfrm>
              <a:off x="8600286" y="5187784"/>
              <a:ext cx="671954" cy="400110"/>
            </a:xfrm>
            <a:prstGeom prst="rect">
              <a:avLst/>
            </a:prstGeom>
            <a:noFill/>
          </p:spPr>
          <p:txBody>
            <a:bodyPr wrap="none" rtlCol="0">
              <a:spAutoFit/>
            </a:bodyPr>
            <a:lstStyle/>
            <a:p>
              <a:r>
                <a:rPr lang="en-US" altLang="ja-JP" sz="2000" dirty="0">
                  <a:latin typeface="Times New Roman"/>
                  <a:cs typeface="Times New Roman"/>
                </a:rPr>
                <a:t>18</a:t>
              </a:r>
              <a:r>
                <a:rPr kumimoji="1" lang="en-US" altLang="ja-JP" sz="2000" dirty="0">
                  <a:latin typeface="Times New Roman"/>
                  <a:cs typeface="Times New Roman"/>
                </a:rPr>
                <a:t>0°</a:t>
              </a:r>
              <a:endParaRPr kumimoji="1" lang="ja-JP" altLang="en-US" sz="2000" dirty="0">
                <a:latin typeface="Times New Roman"/>
                <a:cs typeface="Times New Roman"/>
              </a:endParaRPr>
            </a:p>
          </p:txBody>
        </p:sp>
        <p:sp>
          <p:nvSpPr>
            <p:cNvPr id="30" name="テキスト ボックス 29"/>
            <p:cNvSpPr txBox="1"/>
            <p:nvPr/>
          </p:nvSpPr>
          <p:spPr>
            <a:xfrm>
              <a:off x="6405381" y="5187784"/>
              <a:ext cx="671954" cy="400110"/>
            </a:xfrm>
            <a:prstGeom prst="rect">
              <a:avLst/>
            </a:prstGeom>
            <a:noFill/>
          </p:spPr>
          <p:txBody>
            <a:bodyPr wrap="none" rtlCol="0">
              <a:spAutoFit/>
            </a:bodyPr>
            <a:lstStyle/>
            <a:p>
              <a:r>
                <a:rPr lang="en-US" altLang="ja-JP" sz="2000" dirty="0">
                  <a:latin typeface="Times New Roman"/>
                  <a:cs typeface="Times New Roman"/>
                </a:rPr>
                <a:t>27</a:t>
              </a:r>
              <a:r>
                <a:rPr kumimoji="1" lang="en-US" altLang="ja-JP" sz="2000" dirty="0">
                  <a:latin typeface="Times New Roman"/>
                  <a:cs typeface="Times New Roman"/>
                </a:rPr>
                <a:t>0°</a:t>
              </a:r>
              <a:endParaRPr kumimoji="1" lang="ja-JP" altLang="en-US" sz="2000" dirty="0">
                <a:latin typeface="Times New Roman"/>
                <a:cs typeface="Times New Roman"/>
              </a:endParaRPr>
            </a:p>
          </p:txBody>
        </p:sp>
        <p:cxnSp>
          <p:nvCxnSpPr>
            <p:cNvPr id="8" name="直線矢印コネクタ 7"/>
            <p:cNvCxnSpPr/>
            <p:nvPr/>
          </p:nvCxnSpPr>
          <p:spPr>
            <a:xfrm flipH="1" flipV="1">
              <a:off x="158755" y="5244483"/>
              <a:ext cx="8867596"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4" name="テキスト ボックス 33"/>
            <p:cNvSpPr txBox="1"/>
            <p:nvPr/>
          </p:nvSpPr>
          <p:spPr>
            <a:xfrm>
              <a:off x="4161640" y="4878374"/>
              <a:ext cx="826593" cy="400110"/>
            </a:xfrm>
            <a:prstGeom prst="rect">
              <a:avLst/>
            </a:prstGeom>
            <a:noFill/>
          </p:spPr>
          <p:txBody>
            <a:bodyPr wrap="none" rtlCol="0">
              <a:spAutoFit/>
            </a:bodyPr>
            <a:lstStyle/>
            <a:p>
              <a:r>
                <a:rPr lang="en-US" altLang="en-US" sz="2000" dirty="0" err="1">
                  <a:latin typeface="Times New Roman"/>
                  <a:cs typeface="Times New Roman"/>
                </a:rPr>
                <a:t>銀経</a:t>
              </a:r>
              <a:r>
                <a:rPr lang="en-US" altLang="en-US" sz="2000" i="1" dirty="0" err="1">
                  <a:latin typeface="Times New Roman"/>
                  <a:cs typeface="Times New Roman"/>
                </a:rPr>
                <a:t>l</a:t>
              </a:r>
              <a:endParaRPr kumimoji="1" lang="ja-JP" altLang="en-US" sz="2000" i="1" dirty="0">
                <a:latin typeface="Times New Roman"/>
                <a:cs typeface="Times New Roman"/>
              </a:endParaRPr>
            </a:p>
          </p:txBody>
        </p:sp>
      </p:grpSp>
      <p:grpSp>
        <p:nvGrpSpPr>
          <p:cNvPr id="17" name="図形グループ 16"/>
          <p:cNvGrpSpPr/>
          <p:nvPr/>
        </p:nvGrpSpPr>
        <p:grpSpPr>
          <a:xfrm>
            <a:off x="2560062" y="3632434"/>
            <a:ext cx="1569250" cy="1731492"/>
            <a:chOff x="2560062" y="3632434"/>
            <a:chExt cx="1569250" cy="1731492"/>
          </a:xfrm>
        </p:grpSpPr>
        <p:cxnSp>
          <p:nvCxnSpPr>
            <p:cNvPr id="37" name="直線矢印コネクタ 36"/>
            <p:cNvCxnSpPr/>
            <p:nvPr/>
          </p:nvCxnSpPr>
          <p:spPr>
            <a:xfrm flipV="1">
              <a:off x="3163759" y="3686888"/>
              <a:ext cx="1" cy="167703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1" name="テキスト ボックス 40"/>
            <p:cNvSpPr txBox="1"/>
            <p:nvPr/>
          </p:nvSpPr>
          <p:spPr>
            <a:xfrm>
              <a:off x="3245737" y="3794609"/>
              <a:ext cx="883575" cy="400110"/>
            </a:xfrm>
            <a:prstGeom prst="rect">
              <a:avLst/>
            </a:prstGeom>
            <a:noFill/>
          </p:spPr>
          <p:txBody>
            <a:bodyPr wrap="none" rtlCol="0">
              <a:spAutoFit/>
            </a:bodyPr>
            <a:lstStyle/>
            <a:p>
              <a:r>
                <a:rPr lang="en-US" altLang="en-US" sz="2000" dirty="0">
                  <a:latin typeface="Times New Roman"/>
                  <a:cs typeface="Times New Roman"/>
                </a:rPr>
                <a:t>銀</a:t>
              </a:r>
              <a:r>
                <a:rPr lang="ja-JP" altLang="en-US" sz="2000" dirty="0">
                  <a:latin typeface="Times New Roman"/>
                  <a:cs typeface="Times New Roman"/>
                </a:rPr>
                <a:t>緯</a:t>
              </a:r>
              <a:r>
                <a:rPr lang="en-US" altLang="en-US" sz="2000" i="1" dirty="0">
                  <a:latin typeface="Times New Roman"/>
                  <a:cs typeface="Times New Roman"/>
                </a:rPr>
                <a:t>b</a:t>
              </a:r>
              <a:endParaRPr kumimoji="1" lang="ja-JP" altLang="en-US" sz="2000" i="1" dirty="0">
                <a:latin typeface="Times New Roman"/>
                <a:cs typeface="Times New Roman"/>
              </a:endParaRPr>
            </a:p>
          </p:txBody>
        </p:sp>
        <p:sp>
          <p:nvSpPr>
            <p:cNvPr id="42" name="テキスト ボックス 41"/>
            <p:cNvSpPr txBox="1"/>
            <p:nvPr/>
          </p:nvSpPr>
          <p:spPr>
            <a:xfrm>
              <a:off x="2807122" y="4274203"/>
              <a:ext cx="415473" cy="400110"/>
            </a:xfrm>
            <a:prstGeom prst="rect">
              <a:avLst/>
            </a:prstGeom>
            <a:noFill/>
          </p:spPr>
          <p:txBody>
            <a:bodyPr wrap="none" rtlCol="0">
              <a:spAutoFit/>
            </a:bodyPr>
            <a:lstStyle/>
            <a:p>
              <a:r>
                <a:rPr kumimoji="1" lang="en-US" altLang="ja-JP" sz="2000" dirty="0">
                  <a:latin typeface="Times New Roman"/>
                  <a:cs typeface="Times New Roman"/>
                </a:rPr>
                <a:t>0°</a:t>
              </a:r>
              <a:endParaRPr kumimoji="1" lang="ja-JP" altLang="en-US" sz="2000" dirty="0">
                <a:latin typeface="Times New Roman"/>
                <a:cs typeface="Times New Roman"/>
              </a:endParaRPr>
            </a:p>
          </p:txBody>
        </p:sp>
        <p:sp>
          <p:nvSpPr>
            <p:cNvPr id="43" name="テキスト ボックス 42"/>
            <p:cNvSpPr txBox="1"/>
            <p:nvPr/>
          </p:nvSpPr>
          <p:spPr>
            <a:xfrm>
              <a:off x="2674236" y="3632434"/>
              <a:ext cx="543714" cy="400110"/>
            </a:xfrm>
            <a:prstGeom prst="rect">
              <a:avLst/>
            </a:prstGeom>
            <a:noFill/>
          </p:spPr>
          <p:txBody>
            <a:bodyPr wrap="none" rtlCol="0">
              <a:spAutoFit/>
            </a:bodyPr>
            <a:lstStyle/>
            <a:p>
              <a:r>
                <a:rPr kumimoji="1" lang="en-US" altLang="ja-JP" sz="2000" dirty="0">
                  <a:latin typeface="Times New Roman"/>
                  <a:cs typeface="Times New Roman"/>
                </a:rPr>
                <a:t>30°</a:t>
              </a:r>
              <a:endParaRPr kumimoji="1" lang="ja-JP" altLang="en-US" sz="2000" dirty="0">
                <a:latin typeface="Times New Roman"/>
                <a:cs typeface="Times New Roman"/>
              </a:endParaRPr>
            </a:p>
          </p:txBody>
        </p:sp>
        <p:sp>
          <p:nvSpPr>
            <p:cNvPr id="44" name="テキスト ボックス 43"/>
            <p:cNvSpPr txBox="1"/>
            <p:nvPr/>
          </p:nvSpPr>
          <p:spPr>
            <a:xfrm>
              <a:off x="2560062" y="4963816"/>
              <a:ext cx="671954" cy="400110"/>
            </a:xfrm>
            <a:prstGeom prst="rect">
              <a:avLst/>
            </a:prstGeom>
            <a:noFill/>
          </p:spPr>
          <p:txBody>
            <a:bodyPr wrap="none" rtlCol="0">
              <a:spAutoFit/>
            </a:bodyPr>
            <a:lstStyle/>
            <a:p>
              <a:r>
                <a:rPr kumimoji="1" lang="en-US" altLang="ja-JP" sz="2000" dirty="0">
                  <a:latin typeface="Times New Roman"/>
                  <a:cs typeface="Times New Roman"/>
                </a:rPr>
                <a:t>–30°</a:t>
              </a:r>
              <a:endParaRPr kumimoji="1" lang="ja-JP" altLang="en-US" sz="2000" dirty="0">
                <a:latin typeface="Times New Roman"/>
                <a:cs typeface="Times New Roman"/>
              </a:endParaRPr>
            </a:p>
          </p:txBody>
        </p:sp>
      </p:grpSp>
      <p:sp>
        <p:nvSpPr>
          <p:cNvPr id="45" name="テキスト ボックス 44"/>
          <p:cNvSpPr txBox="1"/>
          <p:nvPr/>
        </p:nvSpPr>
        <p:spPr>
          <a:xfrm>
            <a:off x="5182324" y="3660120"/>
            <a:ext cx="3480440" cy="338554"/>
          </a:xfrm>
          <a:prstGeom prst="rect">
            <a:avLst/>
          </a:prstGeom>
          <a:noFill/>
        </p:spPr>
        <p:txBody>
          <a:bodyPr wrap="none" rtlCol="0">
            <a:spAutoFit/>
          </a:bodyPr>
          <a:lstStyle/>
          <a:p>
            <a:r>
              <a:rPr lang="ja-JP" altLang="en-US" sz="1600" dirty="0">
                <a:solidFill>
                  <a:srgbClr val="000000"/>
                </a:solidFill>
                <a:latin typeface="Times New Roman"/>
                <a:ea typeface="ヒラギノ角ゴ Pro W3"/>
                <a:cs typeface="Times New Roman"/>
              </a:rPr>
              <a:t>天の川銀河を</a:t>
            </a:r>
            <a:r>
              <a:rPr lang="en-US" altLang="en-US" sz="1600" dirty="0">
                <a:solidFill>
                  <a:srgbClr val="000000"/>
                </a:solidFill>
                <a:latin typeface="Times New Roman"/>
                <a:ea typeface="ヒラギノ角ゴ Pro W3"/>
                <a:cs typeface="Times New Roman"/>
              </a:rPr>
              <a:t>地球から</a:t>
            </a:r>
            <a:r>
              <a:rPr lang="ja-JP" altLang="en-US" sz="1600" dirty="0">
                <a:solidFill>
                  <a:srgbClr val="000000"/>
                </a:solidFill>
                <a:latin typeface="Times New Roman"/>
                <a:ea typeface="ヒラギノ角ゴ Pro W3"/>
                <a:cs typeface="Times New Roman"/>
              </a:rPr>
              <a:t>見た電波画像</a:t>
            </a:r>
            <a:endParaRPr kumimoji="1" lang="ja-JP" altLang="en-US" sz="1600" dirty="0">
              <a:solidFill>
                <a:srgbClr val="000000"/>
              </a:solidFill>
              <a:latin typeface="Times New Roman"/>
              <a:ea typeface="ヒラギノ角ゴ Pro W3"/>
              <a:cs typeface="Times New Roman"/>
            </a:endParaRPr>
          </a:p>
        </p:txBody>
      </p:sp>
      <p:sp>
        <p:nvSpPr>
          <p:cNvPr id="2" name="日付プレースホルダー 1"/>
          <p:cNvSpPr>
            <a:spLocks noGrp="1"/>
          </p:cNvSpPr>
          <p:nvPr>
            <p:ph type="dt" sz="half" idx="10"/>
          </p:nvPr>
        </p:nvSpPr>
        <p:spPr/>
        <p:txBody>
          <a:bodyPr/>
          <a:lstStyle/>
          <a:p>
            <a:r>
              <a:rPr lang="en-US" altLang="ja-JP">
                <a:solidFill>
                  <a:prstClr val="black">
                    <a:tint val="75000"/>
                  </a:prstClr>
                </a:solidFill>
                <a:latin typeface="Calibri"/>
                <a:ea typeface="ＭＳ Ｐゴシック"/>
              </a:rPr>
              <a:t>June 4, 2018</a:t>
            </a:r>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latin typeface="Calibri"/>
                <a:ea typeface="ＭＳ Ｐゴシック"/>
              </a:rPr>
              <a:t>観測実習</a:t>
            </a:r>
          </a:p>
        </p:txBody>
      </p:sp>
      <p:sp>
        <p:nvSpPr>
          <p:cNvPr id="11" name="スライド番号プレースホルダー 10"/>
          <p:cNvSpPr>
            <a:spLocks noGrp="1"/>
          </p:cNvSpPr>
          <p:nvPr>
            <p:ph type="sldNum" sz="quarter" idx="12"/>
          </p:nvPr>
        </p:nvSpPr>
        <p:spPr/>
        <p:txBody>
          <a:bodyPr/>
          <a:lstStyle/>
          <a:p>
            <a:fld id="{F5662ABE-8E59-0244-9DDC-FB3F9BF0D626}" type="slidenum">
              <a:rPr lang="ja-JP" altLang="en-US" smtClean="0">
                <a:solidFill>
                  <a:prstClr val="black">
                    <a:tint val="75000"/>
                  </a:prstClr>
                </a:solidFill>
                <a:latin typeface="Calibri"/>
                <a:ea typeface="ＭＳ Ｐゴシック"/>
              </a:rPr>
              <a:pPr/>
              <a:t>13</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27331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kumimoji="1" lang="ja-JP" altLang="en-US" dirty="0">
                <a:latin typeface="Times New Roman"/>
                <a:ea typeface="ヒラギノ角ゴ Pro W3"/>
                <a:cs typeface="Times New Roman"/>
              </a:rPr>
              <a:t>観測装置</a:t>
            </a:r>
          </a:p>
        </p:txBody>
      </p:sp>
      <p:sp>
        <p:nvSpPr>
          <p:cNvPr id="3" name="コンテンツ プレースホルダー 2"/>
          <p:cNvSpPr>
            <a:spLocks noGrp="1"/>
          </p:cNvSpPr>
          <p:nvPr>
            <p:ph idx="1"/>
          </p:nvPr>
        </p:nvSpPr>
        <p:spPr>
          <a:xfrm>
            <a:off x="457200" y="1765300"/>
            <a:ext cx="8229600" cy="4525963"/>
          </a:xfrm>
        </p:spPr>
        <p:txBody>
          <a:bodyPr>
            <a:normAutofit/>
          </a:bodyPr>
          <a:lstStyle/>
          <a:p>
            <a:r>
              <a:rPr lang="en-US" altLang="ja-JP" sz="2800" dirty="0">
                <a:latin typeface="Times New Roman"/>
                <a:ea typeface="ヒラギノ角ゴ Pro W3"/>
                <a:cs typeface="Times New Roman"/>
              </a:rPr>
              <a:t>45</a:t>
            </a:r>
            <a:r>
              <a:rPr lang="ja-JP" altLang="en-US" sz="2800" dirty="0">
                <a:latin typeface="Times New Roman"/>
                <a:ea typeface="ヒラギノ角ゴ Pro W3"/>
                <a:cs typeface="Times New Roman"/>
              </a:rPr>
              <a:t> </a:t>
            </a:r>
            <a:r>
              <a:rPr lang="en-US" altLang="ja-JP" sz="2800" dirty="0">
                <a:latin typeface="Times New Roman"/>
                <a:ea typeface="ヒラギノ角ゴ Pro W3"/>
                <a:cs typeface="Times New Roman"/>
              </a:rPr>
              <a:t>m</a:t>
            </a:r>
            <a:r>
              <a:rPr lang="ja-JP" altLang="en-US" sz="2800" dirty="0">
                <a:latin typeface="Times New Roman"/>
                <a:ea typeface="ヒラギノ角ゴ Pro W3"/>
                <a:cs typeface="Times New Roman"/>
              </a:rPr>
              <a:t> 電波望遠鏡</a:t>
            </a:r>
            <a:r>
              <a:rPr lang="en-US" altLang="ja-JP" sz="2800" dirty="0">
                <a:latin typeface="Times New Roman"/>
                <a:ea typeface="ヒラギノ角ゴ Pro W3"/>
                <a:cs typeface="Times New Roman"/>
              </a:rPr>
              <a:t> (</a:t>
            </a:r>
            <a:r>
              <a:rPr lang="ja-JP" altLang="en-US" sz="2800" dirty="0">
                <a:latin typeface="Times New Roman"/>
                <a:ea typeface="ヒラギノ角ゴ Pro W3"/>
                <a:cs typeface="Times New Roman"/>
              </a:rPr>
              <a:t>アンテナ</a:t>
            </a:r>
            <a:r>
              <a:rPr lang="en-US" altLang="ja-JP" sz="2800" dirty="0">
                <a:latin typeface="Times New Roman"/>
                <a:ea typeface="ヒラギノ角ゴ Pro W3"/>
                <a:cs typeface="Times New Roman"/>
              </a:rPr>
              <a:t>)</a:t>
            </a:r>
          </a:p>
          <a:p>
            <a:pPr lvl="1"/>
            <a:r>
              <a:rPr lang="ja-JP" altLang="en-US" sz="2400" dirty="0">
                <a:latin typeface="Times New Roman"/>
                <a:ea typeface="ヒラギノ角ゴ Pro W3"/>
                <a:cs typeface="Times New Roman"/>
              </a:rPr>
              <a:t>電波を集める</a:t>
            </a:r>
            <a:endParaRPr lang="en-US" altLang="ja-JP" sz="2400" dirty="0">
              <a:latin typeface="Times New Roman"/>
              <a:ea typeface="ヒラギノ角ゴ Pro W3"/>
              <a:cs typeface="Times New Roman"/>
            </a:endParaRPr>
          </a:p>
          <a:p>
            <a:r>
              <a:rPr kumimoji="1" lang="en-US" altLang="ja-JP" sz="2800" dirty="0">
                <a:latin typeface="Times New Roman"/>
                <a:ea typeface="ヒラギノ角ゴ Pro W3"/>
                <a:cs typeface="Times New Roman"/>
              </a:rPr>
              <a:t>H22 (</a:t>
            </a:r>
            <a:r>
              <a:rPr kumimoji="1" lang="ja-JP" altLang="en-US" sz="2800" dirty="0">
                <a:latin typeface="Times New Roman"/>
                <a:ea typeface="ヒラギノ角ゴ Pro W3"/>
                <a:cs typeface="Times New Roman"/>
              </a:rPr>
              <a:t>受信機</a:t>
            </a:r>
            <a:r>
              <a:rPr kumimoji="1" lang="en-US" altLang="ja-JP" sz="2800" dirty="0">
                <a:latin typeface="Times New Roman"/>
                <a:ea typeface="ヒラギノ角ゴ Pro W3"/>
                <a:cs typeface="Times New Roman"/>
              </a:rPr>
              <a:t>)</a:t>
            </a:r>
          </a:p>
          <a:p>
            <a:pPr lvl="1"/>
            <a:r>
              <a:rPr lang="ja-JP" altLang="en-US" sz="2400" dirty="0">
                <a:latin typeface="Times New Roman"/>
                <a:ea typeface="ヒラギノ角ゴ Pro W3"/>
                <a:cs typeface="Times New Roman"/>
              </a:rPr>
              <a:t>電波を受信する</a:t>
            </a:r>
            <a:endParaRPr kumimoji="1" lang="en-US" altLang="ja-JP" sz="2400" dirty="0">
              <a:latin typeface="Times New Roman"/>
              <a:ea typeface="ヒラギノ角ゴ Pro W3"/>
              <a:cs typeface="Times New Roman"/>
            </a:endParaRPr>
          </a:p>
          <a:p>
            <a:r>
              <a:rPr lang="en-US" altLang="ja-JP" sz="2800" dirty="0">
                <a:latin typeface="Times New Roman"/>
                <a:ea typeface="ヒラギノ角ゴ Pro W3"/>
                <a:cs typeface="Times New Roman"/>
              </a:rPr>
              <a:t>OCTAD (A/D</a:t>
            </a:r>
            <a:r>
              <a:rPr lang="ja-JP" altLang="en-US" sz="2800" dirty="0">
                <a:latin typeface="Times New Roman"/>
                <a:ea typeface="ヒラギノ角ゴ Pro W3"/>
                <a:cs typeface="Times New Roman"/>
              </a:rPr>
              <a:t>変換器</a:t>
            </a:r>
            <a:r>
              <a:rPr lang="en-US" altLang="ja-JP" sz="2800" dirty="0">
                <a:latin typeface="Times New Roman"/>
                <a:ea typeface="ヒラギノ角ゴ Pro W3"/>
                <a:cs typeface="Times New Roman"/>
              </a:rPr>
              <a:t>)</a:t>
            </a:r>
          </a:p>
          <a:p>
            <a:pPr lvl="1"/>
            <a:r>
              <a:rPr lang="ja-JP" altLang="en-US" sz="2400" dirty="0">
                <a:latin typeface="Times New Roman"/>
                <a:ea typeface="ヒラギノ角ゴ Pro W3"/>
                <a:cs typeface="Times New Roman"/>
              </a:rPr>
              <a:t>アナログ信号をデジタル信号へ変換する</a:t>
            </a:r>
            <a:endParaRPr lang="en-US" altLang="ja-JP" sz="2400" dirty="0">
              <a:latin typeface="Times New Roman"/>
              <a:ea typeface="ヒラギノ角ゴ Pro W3"/>
              <a:cs typeface="Times New Roman"/>
            </a:endParaRPr>
          </a:p>
          <a:p>
            <a:r>
              <a:rPr lang="en-US" altLang="ja-JP" sz="2800" dirty="0">
                <a:latin typeface="Times New Roman"/>
                <a:ea typeface="ヒラギノ角ゴ Pro W3"/>
                <a:cs typeface="Times New Roman"/>
              </a:rPr>
              <a:t>SAM45 (</a:t>
            </a:r>
            <a:r>
              <a:rPr lang="ja-JP" altLang="en-US" sz="2800" dirty="0">
                <a:latin typeface="Times New Roman"/>
                <a:ea typeface="ヒラギノ角ゴ Pro W3"/>
                <a:cs typeface="Times New Roman"/>
              </a:rPr>
              <a:t>分光計</a:t>
            </a:r>
            <a:r>
              <a:rPr lang="en-US" altLang="ja-JP" sz="2800" dirty="0">
                <a:latin typeface="Times New Roman"/>
                <a:ea typeface="ヒラギノ角ゴ Pro W3"/>
                <a:cs typeface="Times New Roman"/>
              </a:rPr>
              <a:t>)</a:t>
            </a:r>
          </a:p>
          <a:p>
            <a:pPr lvl="1"/>
            <a:r>
              <a:rPr kumimoji="1" lang="ja-JP" altLang="en-US" sz="2400" dirty="0">
                <a:latin typeface="Times New Roman"/>
                <a:ea typeface="ヒラギノ角ゴ Pro W3"/>
                <a:cs typeface="Times New Roman"/>
              </a:rPr>
              <a:t>デジタル信号を分光する</a:t>
            </a: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dirty="0">
                <a:solidFill>
                  <a:schemeClr val="tx1">
                    <a:lumMod val="65000"/>
                    <a:lumOff val="35000"/>
                  </a:schemeClr>
                </a:solidFill>
                <a:latin typeface="Calibri"/>
                <a:ea typeface="ＭＳ Ｐゴシック"/>
              </a:rPr>
              <a:t>観測実習</a:t>
            </a: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14</a:t>
            </a:fld>
            <a:endParaRPr lang="ja-JP" altLang="en-US">
              <a:solidFill>
                <a:schemeClr val="tx1">
                  <a:lumMod val="65000"/>
                  <a:lumOff val="35000"/>
                </a:schemeClr>
              </a:solidFill>
              <a:latin typeface="Calibri"/>
              <a:ea typeface="ＭＳ Ｐゴシック"/>
            </a:endParaRPr>
          </a:p>
        </p:txBody>
      </p:sp>
      <p:sp>
        <p:nvSpPr>
          <p:cNvPr id="8" name="円形吹き出し 7"/>
          <p:cNvSpPr/>
          <p:nvPr/>
        </p:nvSpPr>
        <p:spPr>
          <a:xfrm>
            <a:off x="6306209" y="1396742"/>
            <a:ext cx="2380591" cy="737115"/>
          </a:xfrm>
          <a:prstGeom prst="wedgeEllipseCallout">
            <a:avLst>
              <a:gd name="adj1" fmla="val -54377"/>
              <a:gd name="adj2" fmla="val 3634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dirty="0">
                <a:latin typeface="Times New Roman"/>
                <a:cs typeface="Times New Roman"/>
              </a:rPr>
              <a:t>45m</a:t>
            </a:r>
            <a:r>
              <a:rPr lang="ja-JP" altLang="en-US" sz="1400" dirty="0">
                <a:latin typeface="Times New Roman"/>
                <a:cs typeface="Times New Roman"/>
              </a:rPr>
              <a:t>観測マニュアル</a:t>
            </a:r>
            <a:endParaRPr lang="en-US" altLang="ja-JP" sz="1400" dirty="0">
              <a:latin typeface="Times New Roman"/>
              <a:cs typeface="Times New Roman"/>
            </a:endParaRPr>
          </a:p>
          <a:p>
            <a:pPr algn="ctr"/>
            <a:r>
              <a:rPr lang="en-US" altLang="ja-JP" sz="1400" dirty="0">
                <a:latin typeface="Times New Roman"/>
                <a:cs typeface="Times New Roman"/>
              </a:rPr>
              <a:t>p7</a:t>
            </a:r>
            <a:endParaRPr kumimoji="1" lang="ja-JP" altLang="en-US" sz="1400" dirty="0">
              <a:latin typeface="Times New Roman"/>
              <a:cs typeface="Times New Roman"/>
            </a:endParaRPr>
          </a:p>
        </p:txBody>
      </p:sp>
    </p:spTree>
    <p:extLst>
      <p:ext uri="{BB962C8B-B14F-4D97-AF65-F5344CB8AC3E}">
        <p14:creationId xmlns:p14="http://schemas.microsoft.com/office/powerpoint/2010/main" val="3133867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kumimoji="1" lang="en-US" altLang="ja-JP" dirty="0">
                <a:latin typeface="Times New Roman"/>
                <a:ea typeface="ヒラギノ角ゴ Pro W3"/>
                <a:cs typeface="Times New Roman"/>
              </a:rPr>
              <a:t>45m</a:t>
            </a:r>
            <a:r>
              <a:rPr kumimoji="1" lang="ja-JP" altLang="en-US" dirty="0">
                <a:latin typeface="Times New Roman"/>
                <a:ea typeface="ヒラギノ角ゴ Pro W3"/>
                <a:cs typeface="Times New Roman"/>
              </a:rPr>
              <a:t>電波望遠鏡</a:t>
            </a:r>
          </a:p>
        </p:txBody>
      </p:sp>
      <p:sp>
        <p:nvSpPr>
          <p:cNvPr id="3" name="コンテンツ プレースホルダー 2"/>
          <p:cNvSpPr>
            <a:spLocks noGrp="1"/>
          </p:cNvSpPr>
          <p:nvPr>
            <p:ph idx="1"/>
          </p:nvPr>
        </p:nvSpPr>
        <p:spPr>
          <a:xfrm>
            <a:off x="457200" y="1765300"/>
            <a:ext cx="8229600" cy="4525963"/>
          </a:xfrm>
        </p:spPr>
        <p:txBody>
          <a:bodyPr>
            <a:normAutofit/>
          </a:bodyPr>
          <a:lstStyle/>
          <a:p>
            <a:r>
              <a:rPr kumimoji="1" lang="ja-JP" altLang="en-US" sz="2800" dirty="0">
                <a:latin typeface="Times New Roman"/>
                <a:ea typeface="ヒラギノ角ゴ Pro W3"/>
                <a:cs typeface="Times New Roman"/>
              </a:rPr>
              <a:t>パラボラアンテナ </a:t>
            </a:r>
            <a:r>
              <a:rPr kumimoji="1" lang="en-US" altLang="ja-JP" sz="2800" dirty="0">
                <a:latin typeface="Times New Roman"/>
                <a:ea typeface="ヒラギノ角ゴ Pro W3"/>
                <a:cs typeface="Times New Roman"/>
              </a:rPr>
              <a:t>(</a:t>
            </a:r>
            <a:r>
              <a:rPr kumimoji="1" lang="ja-JP" altLang="en-US" sz="2800" dirty="0">
                <a:latin typeface="Times New Roman"/>
                <a:ea typeface="ヒラギノ角ゴ Pro W3"/>
                <a:cs typeface="Times New Roman"/>
              </a:rPr>
              <a:t>カセグレン</a:t>
            </a:r>
            <a:r>
              <a:rPr kumimoji="1" lang="en-US" altLang="ja-JP" sz="2800" dirty="0">
                <a:latin typeface="Times New Roman"/>
                <a:ea typeface="ヒラギノ角ゴ Pro W3"/>
                <a:cs typeface="Times New Roman"/>
              </a:rPr>
              <a:t>)</a:t>
            </a:r>
          </a:p>
          <a:p>
            <a:pPr lvl="1"/>
            <a:r>
              <a:rPr kumimoji="1" lang="ja-JP" altLang="en-US" sz="2400" dirty="0">
                <a:latin typeface="Times New Roman"/>
                <a:ea typeface="ヒラギノ角ゴ Pro W3"/>
                <a:cs typeface="Times New Roman"/>
              </a:rPr>
              <a:t>特定方向に感度がある</a:t>
            </a:r>
            <a:endParaRPr kumimoji="1" lang="en-US" altLang="ja-JP" sz="2400" dirty="0">
              <a:latin typeface="Times New Roman"/>
              <a:ea typeface="ヒラギノ角ゴ Pro W3"/>
              <a:cs typeface="Times New Roman"/>
            </a:endParaRPr>
          </a:p>
          <a:p>
            <a:r>
              <a:rPr lang="ja-JP" altLang="en-US" sz="2800" dirty="0">
                <a:latin typeface="Times New Roman"/>
                <a:ea typeface="ヒラギノ角ゴ Pro W3"/>
                <a:cs typeface="Times New Roman"/>
              </a:rPr>
              <a:t>駆動方式</a:t>
            </a:r>
            <a:r>
              <a:rPr lang="en-US" altLang="ja-JP" sz="2800" dirty="0">
                <a:latin typeface="Times New Roman"/>
                <a:ea typeface="ヒラギノ角ゴ Pro W3"/>
                <a:cs typeface="Times New Roman"/>
              </a:rPr>
              <a:t>: </a:t>
            </a:r>
            <a:r>
              <a:rPr lang="ja-JP" altLang="en-US" sz="2800" dirty="0">
                <a:latin typeface="Times New Roman"/>
                <a:ea typeface="ヒラギノ角ゴ Pro W3"/>
                <a:cs typeface="Times New Roman"/>
              </a:rPr>
              <a:t>経緯台式</a:t>
            </a:r>
            <a:r>
              <a:rPr lang="en-US" altLang="ja-JP" sz="2800" dirty="0">
                <a:latin typeface="Times New Roman"/>
                <a:ea typeface="ヒラギノ角ゴ Pro W3"/>
                <a:cs typeface="Times New Roman"/>
              </a:rPr>
              <a:t> (</a:t>
            </a:r>
            <a:r>
              <a:rPr lang="ja-JP" altLang="en-US" sz="2800" dirty="0">
                <a:latin typeface="Times New Roman"/>
                <a:ea typeface="ヒラギノ角ゴ Pro W3"/>
                <a:cs typeface="Times New Roman"/>
              </a:rPr>
              <a:t>方位角</a:t>
            </a:r>
            <a:r>
              <a:rPr lang="en-US" altLang="ja-JP" sz="2800" dirty="0">
                <a:latin typeface="Times New Roman"/>
                <a:ea typeface="ヒラギノ角ゴ Pro W3"/>
                <a:cs typeface="Times New Roman"/>
              </a:rPr>
              <a:t>AZ,  </a:t>
            </a:r>
            <a:r>
              <a:rPr lang="ja-JP" altLang="en-US" sz="2800" dirty="0">
                <a:latin typeface="Times New Roman"/>
                <a:ea typeface="ヒラギノ角ゴ Pro W3"/>
                <a:cs typeface="Times New Roman"/>
              </a:rPr>
              <a:t>仰角</a:t>
            </a:r>
            <a:r>
              <a:rPr lang="en-US" altLang="ja-JP" sz="2800" dirty="0">
                <a:latin typeface="Times New Roman"/>
                <a:ea typeface="ヒラギノ角ゴ Pro W3"/>
                <a:cs typeface="Times New Roman"/>
              </a:rPr>
              <a:t>EL)</a:t>
            </a:r>
            <a:endParaRPr kumimoji="1" lang="en-US" altLang="ja-JP" sz="2800" dirty="0">
              <a:latin typeface="Times New Roman"/>
              <a:ea typeface="ヒラギノ角ゴ Pro W3"/>
              <a:cs typeface="Times New Roman"/>
            </a:endParaRPr>
          </a:p>
          <a:p>
            <a:r>
              <a:rPr kumimoji="1" lang="ja-JP" altLang="en-US" sz="2800" dirty="0">
                <a:latin typeface="Times New Roman"/>
                <a:ea typeface="ヒラギノ角ゴ Pro W3"/>
                <a:cs typeface="Times New Roman"/>
              </a:rPr>
              <a:t>空間分解能</a:t>
            </a:r>
            <a:r>
              <a:rPr kumimoji="1" lang="en-US" altLang="ja-JP" sz="2800" dirty="0">
                <a:latin typeface="Times New Roman"/>
                <a:ea typeface="ヒラギノ角ゴ Pro W3"/>
                <a:cs typeface="Times New Roman"/>
              </a:rPr>
              <a:t> (</a:t>
            </a:r>
            <a:r>
              <a:rPr kumimoji="1" lang="ja-JP" altLang="en-US" sz="2800" dirty="0">
                <a:latin typeface="Times New Roman"/>
                <a:ea typeface="ヒラギノ角ゴ Pro W3"/>
                <a:cs typeface="Times New Roman"/>
              </a:rPr>
              <a:t>ビームサイズ</a:t>
            </a:r>
            <a:r>
              <a:rPr kumimoji="1" lang="en-US" altLang="ja-JP" sz="2800" dirty="0">
                <a:latin typeface="Times New Roman"/>
                <a:ea typeface="ヒラギノ角ゴ Pro W3"/>
                <a:cs typeface="Times New Roman"/>
              </a:rPr>
              <a:t>)</a:t>
            </a:r>
          </a:p>
          <a:p>
            <a:pPr lvl="1"/>
            <a:r>
              <a:rPr lang="en-US" altLang="ja-JP" sz="2400" dirty="0">
                <a:latin typeface="Times New Roman"/>
                <a:ea typeface="ヒラギノ角ゴ Pro W3"/>
                <a:cs typeface="Times New Roman"/>
              </a:rPr>
              <a:t>Half Power Beam Width (HPBW): </a:t>
            </a:r>
            <a:r>
              <a:rPr lang="ja-JP" altLang="en-US" sz="2400" dirty="0">
                <a:latin typeface="Times New Roman"/>
                <a:ea typeface="ヒラギノ角ゴ Pro W3"/>
                <a:cs typeface="Times New Roman"/>
              </a:rPr>
              <a:t>感度</a:t>
            </a:r>
            <a:r>
              <a:rPr lang="en-US" altLang="ja-JP" sz="2400" dirty="0">
                <a:latin typeface="Times New Roman"/>
                <a:ea typeface="ヒラギノ角ゴ Pro W3"/>
                <a:cs typeface="Times New Roman"/>
              </a:rPr>
              <a:t>50%</a:t>
            </a:r>
            <a:r>
              <a:rPr lang="ja-JP" altLang="en-US" sz="2400" dirty="0">
                <a:latin typeface="Times New Roman"/>
                <a:ea typeface="ヒラギノ角ゴ Pro W3"/>
                <a:cs typeface="Times New Roman"/>
              </a:rPr>
              <a:t>の幅</a:t>
            </a:r>
            <a:endParaRPr kumimoji="1" lang="en-US" altLang="ja-JP" sz="2400" dirty="0">
              <a:latin typeface="Times New Roman"/>
              <a:ea typeface="ヒラギノ角ゴ Pro W3"/>
              <a:cs typeface="Times New Roman"/>
            </a:endParaRP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dirty="0">
                <a:solidFill>
                  <a:schemeClr val="tx1">
                    <a:lumMod val="65000"/>
                    <a:lumOff val="35000"/>
                  </a:schemeClr>
                </a:solidFill>
                <a:latin typeface="Calibri"/>
                <a:ea typeface="ＭＳ Ｐゴシック"/>
              </a:rPr>
              <a:t>観測実習</a:t>
            </a: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15</a:t>
            </a:fld>
            <a:endParaRPr lang="ja-JP" altLang="en-US" dirty="0">
              <a:solidFill>
                <a:schemeClr val="tx1">
                  <a:lumMod val="65000"/>
                  <a:lumOff val="35000"/>
                </a:schemeClr>
              </a:solidFill>
              <a:latin typeface="Calibri"/>
              <a:ea typeface="ＭＳ Ｐゴシック"/>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185291469"/>
              </p:ext>
            </p:extLst>
          </p:nvPr>
        </p:nvGraphicFramePr>
        <p:xfrm>
          <a:off x="1108257" y="4417437"/>
          <a:ext cx="3079284" cy="954578"/>
        </p:xfrm>
        <a:graphic>
          <a:graphicData uri="http://schemas.openxmlformats.org/presentationml/2006/ole">
            <mc:AlternateContent xmlns:mc="http://schemas.openxmlformats.org/markup-compatibility/2006">
              <mc:Choice xmlns:v="urn:schemas-microsoft-com:vml" Requires="v">
                <p:oleObj spid="_x0000_s5277" name="数式" r:id="rId4" imgW="1270000" imgH="393700" progId="Equation.3">
                  <p:embed/>
                </p:oleObj>
              </mc:Choice>
              <mc:Fallback>
                <p:oleObj name="数式" r:id="rId4" imgW="1270000" imgH="393700" progId="Equation.3">
                  <p:embed/>
                  <p:pic>
                    <p:nvPicPr>
                      <p:cNvPr id="0" name=""/>
                      <p:cNvPicPr/>
                      <p:nvPr/>
                    </p:nvPicPr>
                    <p:blipFill>
                      <a:blip r:embed="rId5"/>
                      <a:stretch>
                        <a:fillRect/>
                      </a:stretch>
                    </p:blipFill>
                    <p:spPr>
                      <a:xfrm>
                        <a:off x="1108257" y="4417437"/>
                        <a:ext cx="3079284" cy="954578"/>
                      </a:xfrm>
                      <a:prstGeom prst="rect">
                        <a:avLst/>
                      </a:prstGeom>
                      <a:ln>
                        <a:solidFill>
                          <a:srgbClr val="000000"/>
                        </a:solidFill>
                      </a:ln>
                    </p:spPr>
                  </p:pic>
                </p:oleObj>
              </mc:Fallback>
            </mc:AlternateContent>
          </a:graphicData>
        </a:graphic>
      </p:graphicFrame>
      <p:sp>
        <p:nvSpPr>
          <p:cNvPr id="8" name="テキスト ボックス 7"/>
          <p:cNvSpPr txBox="1"/>
          <p:nvPr/>
        </p:nvSpPr>
        <p:spPr>
          <a:xfrm>
            <a:off x="2311400" y="5493546"/>
            <a:ext cx="1688359" cy="646331"/>
          </a:xfrm>
          <a:prstGeom prst="rect">
            <a:avLst/>
          </a:prstGeom>
          <a:noFill/>
        </p:spPr>
        <p:txBody>
          <a:bodyPr wrap="none" rtlCol="0">
            <a:spAutoFit/>
          </a:bodyPr>
          <a:lstStyle/>
          <a:p>
            <a:r>
              <a:rPr kumimoji="1" lang="en-US" altLang="ja-JP" i="1" dirty="0" err="1">
                <a:latin typeface="Times New Roman"/>
                <a:ea typeface="ヒラギノ角ゴ Pro W3"/>
                <a:cs typeface="Times New Roman"/>
              </a:rPr>
              <a:t>λ</a:t>
            </a:r>
            <a:r>
              <a:rPr kumimoji="1" lang="en-US" altLang="ja-JP" dirty="0">
                <a:latin typeface="Times New Roman"/>
                <a:ea typeface="ヒラギノ角ゴ Pro W3"/>
                <a:cs typeface="Times New Roman"/>
              </a:rPr>
              <a:t>: </a:t>
            </a:r>
            <a:r>
              <a:rPr kumimoji="1" lang="ja-JP" altLang="en-US" dirty="0">
                <a:latin typeface="Times New Roman"/>
                <a:ea typeface="ヒラギノ角ゴ Pro W3"/>
                <a:cs typeface="Times New Roman"/>
              </a:rPr>
              <a:t>観測波長</a:t>
            </a:r>
            <a:endParaRPr kumimoji="1" lang="en-US" altLang="ja-JP" dirty="0">
              <a:latin typeface="Times New Roman"/>
              <a:ea typeface="ヒラギノ角ゴ Pro W3"/>
              <a:cs typeface="Times New Roman"/>
            </a:endParaRPr>
          </a:p>
          <a:p>
            <a:r>
              <a:rPr lang="en-US" altLang="ja-JP" i="1" dirty="0">
                <a:latin typeface="Times New Roman"/>
                <a:ea typeface="ヒラギノ角ゴ Pro W3"/>
                <a:cs typeface="Times New Roman"/>
              </a:rPr>
              <a:t>D</a:t>
            </a:r>
            <a:r>
              <a:rPr lang="en-US" altLang="ja-JP" dirty="0">
                <a:latin typeface="Times New Roman"/>
                <a:ea typeface="ヒラギノ角ゴ Pro W3"/>
                <a:cs typeface="Times New Roman"/>
              </a:rPr>
              <a:t>: </a:t>
            </a:r>
            <a:r>
              <a:rPr lang="ja-JP" altLang="en-US" dirty="0">
                <a:latin typeface="Times New Roman"/>
                <a:ea typeface="ヒラギノ角ゴ Pro W3"/>
                <a:cs typeface="Times New Roman"/>
              </a:rPr>
              <a:t>望遠鏡口径</a:t>
            </a:r>
            <a:endParaRPr kumimoji="1" lang="ja-JP" altLang="en-US" dirty="0">
              <a:latin typeface="Times New Roman"/>
              <a:ea typeface="ヒラギノ角ゴ Pro W3"/>
              <a:cs typeface="Times New Roman"/>
            </a:endParaRPr>
          </a:p>
        </p:txBody>
      </p:sp>
      <p:sp>
        <p:nvSpPr>
          <p:cNvPr id="9" name="テキスト ボックス 8"/>
          <p:cNvSpPr txBox="1"/>
          <p:nvPr/>
        </p:nvSpPr>
        <p:spPr>
          <a:xfrm>
            <a:off x="4395245" y="4417437"/>
            <a:ext cx="4103707" cy="1200328"/>
          </a:xfrm>
          <a:prstGeom prst="rect">
            <a:avLst/>
          </a:prstGeom>
          <a:noFill/>
        </p:spPr>
        <p:txBody>
          <a:bodyPr wrap="none" rtlCol="0">
            <a:spAutoFit/>
          </a:bodyPr>
          <a:lstStyle/>
          <a:p>
            <a:r>
              <a:rPr kumimoji="1" lang="en-US" altLang="ja-JP" sz="2400" dirty="0">
                <a:latin typeface="Times New Roman"/>
                <a:ea typeface="ヒラギノ角ゴ Pro W3"/>
                <a:cs typeface="Times New Roman"/>
              </a:rPr>
              <a:t>45m</a:t>
            </a:r>
            <a:r>
              <a:rPr kumimoji="1" lang="ja-JP" altLang="en-US" sz="2400" dirty="0">
                <a:latin typeface="Times New Roman"/>
                <a:ea typeface="ヒラギノ角ゴ Pro W3"/>
                <a:cs typeface="Times New Roman"/>
              </a:rPr>
              <a:t>鏡の</a:t>
            </a:r>
            <a:endParaRPr kumimoji="1" lang="en-US" altLang="ja-JP" sz="2400" dirty="0">
              <a:latin typeface="Times New Roman"/>
              <a:ea typeface="ヒラギノ角ゴ Pro W3"/>
              <a:cs typeface="Times New Roman"/>
            </a:endParaRPr>
          </a:p>
          <a:p>
            <a:r>
              <a:rPr kumimoji="1" lang="en-US" altLang="ja-JP" sz="2400" dirty="0">
                <a:latin typeface="Times New Roman"/>
                <a:ea typeface="ヒラギノ角ゴ Pro W3"/>
                <a:cs typeface="Times New Roman"/>
              </a:rPr>
              <a:t>23 GHz (H22)</a:t>
            </a:r>
            <a:r>
              <a:rPr kumimoji="1" lang="ja-JP" altLang="en-US" sz="2400" dirty="0">
                <a:latin typeface="Times New Roman"/>
                <a:ea typeface="ヒラギノ角ゴ Pro W3"/>
                <a:cs typeface="Times New Roman"/>
              </a:rPr>
              <a:t>では</a:t>
            </a:r>
            <a:r>
              <a:rPr kumimoji="1" lang="en-US" altLang="ja-JP" sz="2400" dirty="0">
                <a:latin typeface="Times New Roman"/>
                <a:ea typeface="ヒラギノ角ゴ Pro W3"/>
                <a:cs typeface="Times New Roman"/>
              </a:rPr>
              <a:t> ~ 74˝</a:t>
            </a:r>
          </a:p>
          <a:p>
            <a:r>
              <a:rPr lang="en-US" altLang="ja-JP" sz="2400" dirty="0">
                <a:latin typeface="Times New Roman"/>
                <a:ea typeface="ヒラギノ角ゴ Pro W3"/>
                <a:cs typeface="Times New Roman"/>
              </a:rPr>
              <a:t>115 GHz (FOREST)</a:t>
            </a:r>
            <a:r>
              <a:rPr lang="ja-JP" altLang="en-US" sz="2400" dirty="0">
                <a:latin typeface="Times New Roman"/>
                <a:ea typeface="ヒラギノ角ゴ Pro W3"/>
                <a:cs typeface="Times New Roman"/>
              </a:rPr>
              <a:t>では</a:t>
            </a:r>
            <a:r>
              <a:rPr lang="en-US" altLang="ja-JP" sz="2400" dirty="0">
                <a:latin typeface="Times New Roman"/>
                <a:ea typeface="ヒラギノ角ゴ Pro W3"/>
                <a:cs typeface="Times New Roman"/>
              </a:rPr>
              <a:t> ~ 14˝</a:t>
            </a:r>
            <a:endParaRPr lang="ja-JP" altLang="en-US" sz="2400" dirty="0">
              <a:latin typeface="Times New Roman"/>
              <a:ea typeface="ヒラギノ角ゴ Pro W3"/>
              <a:cs typeface="Times New Roman"/>
            </a:endParaRPr>
          </a:p>
        </p:txBody>
      </p:sp>
      <p:sp>
        <p:nvSpPr>
          <p:cNvPr id="11" name="テキスト ボックス 10"/>
          <p:cNvSpPr txBox="1"/>
          <p:nvPr/>
        </p:nvSpPr>
        <p:spPr>
          <a:xfrm>
            <a:off x="5624133" y="3354586"/>
            <a:ext cx="2815595" cy="400110"/>
          </a:xfrm>
          <a:prstGeom prst="rect">
            <a:avLst/>
          </a:prstGeom>
          <a:noFill/>
        </p:spPr>
        <p:txBody>
          <a:bodyPr wrap="none" rtlCol="0">
            <a:spAutoFit/>
          </a:bodyPr>
          <a:lstStyle/>
          <a:p>
            <a:r>
              <a:rPr lang="ja-JP" altLang="en-US" sz="2000" dirty="0">
                <a:latin typeface="Times New Roman"/>
                <a:ea typeface="ヒラギノ角ゴ Pro W3"/>
                <a:cs typeface="Times New Roman"/>
              </a:rPr>
              <a:t>視力</a:t>
            </a:r>
            <a:r>
              <a:rPr lang="en-US" altLang="ja-JP" sz="2000" dirty="0">
                <a:latin typeface="Times New Roman"/>
                <a:ea typeface="ヒラギノ角ゴ Pro W3"/>
                <a:cs typeface="Times New Roman"/>
              </a:rPr>
              <a:t> = 1 / </a:t>
            </a:r>
            <a:r>
              <a:rPr lang="ja-JP" altLang="en-US" sz="2000" dirty="0">
                <a:latin typeface="Times New Roman"/>
                <a:ea typeface="ヒラギノ角ゴ Pro W3"/>
                <a:cs typeface="Times New Roman"/>
              </a:rPr>
              <a:t>分解能</a:t>
            </a:r>
            <a:r>
              <a:rPr lang="en-US" altLang="ja-JP" sz="2000" dirty="0">
                <a:latin typeface="Times New Roman"/>
                <a:ea typeface="ヒラギノ角ゴ Pro W3"/>
                <a:cs typeface="Times New Roman"/>
              </a:rPr>
              <a:t> (</a:t>
            </a:r>
            <a:r>
              <a:rPr lang="ja-JP" altLang="en-US" sz="2000" dirty="0">
                <a:latin typeface="Times New Roman"/>
                <a:ea typeface="ヒラギノ角ゴ Pro W3"/>
                <a:cs typeface="Times New Roman"/>
              </a:rPr>
              <a:t>分角</a:t>
            </a:r>
            <a:r>
              <a:rPr lang="en-US" altLang="ja-JP" sz="2000" dirty="0">
                <a:latin typeface="Times New Roman"/>
                <a:ea typeface="ヒラギノ角ゴ Pro W3"/>
                <a:cs typeface="Times New Roman"/>
              </a:rPr>
              <a:t>)</a:t>
            </a:r>
            <a:endParaRPr kumimoji="1" lang="ja-JP" altLang="en-US" sz="2000" dirty="0">
              <a:latin typeface="Times New Roman"/>
              <a:ea typeface="ヒラギノ角ゴ Pro W3"/>
              <a:cs typeface="Times New Roman"/>
            </a:endParaRPr>
          </a:p>
        </p:txBody>
      </p:sp>
      <p:sp>
        <p:nvSpPr>
          <p:cNvPr id="10" name="テキスト ボックス 9"/>
          <p:cNvSpPr txBox="1"/>
          <p:nvPr/>
        </p:nvSpPr>
        <p:spPr>
          <a:xfrm>
            <a:off x="7638917" y="4866312"/>
            <a:ext cx="1201771" cy="338554"/>
          </a:xfrm>
          <a:prstGeom prst="rect">
            <a:avLst/>
          </a:prstGeom>
          <a:noFill/>
        </p:spPr>
        <p:txBody>
          <a:bodyPr wrap="none" rtlCol="0">
            <a:spAutoFit/>
          </a:bodyPr>
          <a:lstStyle/>
          <a:p>
            <a:r>
              <a:rPr kumimoji="1" lang="en-US" altLang="ja-JP" sz="1600" dirty="0">
                <a:latin typeface="Times New Roman"/>
                <a:ea typeface="ヒラギノ角ゴ Pro W3"/>
                <a:cs typeface="Times New Roman"/>
              </a:rPr>
              <a:t>(</a:t>
            </a:r>
            <a:r>
              <a:rPr kumimoji="1" lang="ja-JP" altLang="en-US" sz="1600" dirty="0">
                <a:latin typeface="Times New Roman"/>
                <a:ea typeface="ヒラギノ角ゴ Pro W3"/>
                <a:cs typeface="Times New Roman"/>
              </a:rPr>
              <a:t>視力</a:t>
            </a:r>
            <a:r>
              <a:rPr kumimoji="1" lang="en-US" altLang="ja-JP" sz="1600" dirty="0">
                <a:latin typeface="Times New Roman"/>
                <a:ea typeface="ヒラギノ角ゴ Pro W3"/>
                <a:cs typeface="Times New Roman"/>
              </a:rPr>
              <a:t> ~ 0.8)</a:t>
            </a:r>
            <a:endParaRPr kumimoji="1" lang="ja-JP" altLang="en-US" sz="1600" dirty="0">
              <a:latin typeface="Times New Roman"/>
              <a:ea typeface="ヒラギノ角ゴ Pro W3"/>
              <a:cs typeface="Times New Roman"/>
            </a:endParaRPr>
          </a:p>
        </p:txBody>
      </p:sp>
      <p:sp>
        <p:nvSpPr>
          <p:cNvPr id="12" name="テキスト ボックス 11"/>
          <p:cNvSpPr txBox="1"/>
          <p:nvPr/>
        </p:nvSpPr>
        <p:spPr>
          <a:xfrm>
            <a:off x="7257917" y="5495239"/>
            <a:ext cx="1047883" cy="338554"/>
          </a:xfrm>
          <a:prstGeom prst="rect">
            <a:avLst/>
          </a:prstGeom>
          <a:noFill/>
        </p:spPr>
        <p:txBody>
          <a:bodyPr wrap="none" rtlCol="0">
            <a:spAutoFit/>
          </a:bodyPr>
          <a:lstStyle/>
          <a:p>
            <a:r>
              <a:rPr kumimoji="1" lang="en-US" altLang="ja-JP" sz="1600" dirty="0">
                <a:latin typeface="Times New Roman"/>
                <a:ea typeface="ヒラギノ角ゴ Pro W3"/>
                <a:cs typeface="Times New Roman"/>
              </a:rPr>
              <a:t>(</a:t>
            </a:r>
            <a:r>
              <a:rPr kumimoji="1" lang="ja-JP" altLang="en-US" sz="1600" dirty="0">
                <a:latin typeface="Times New Roman"/>
                <a:ea typeface="ヒラギノ角ゴ Pro W3"/>
                <a:cs typeface="Times New Roman"/>
              </a:rPr>
              <a:t>視力</a:t>
            </a:r>
            <a:r>
              <a:rPr kumimoji="1" lang="en-US" altLang="ja-JP" sz="1600" dirty="0">
                <a:latin typeface="Times New Roman"/>
                <a:ea typeface="ヒラギノ角ゴ Pro W3"/>
                <a:cs typeface="Times New Roman"/>
              </a:rPr>
              <a:t> ~ 4)</a:t>
            </a:r>
            <a:endParaRPr kumimoji="1" lang="ja-JP" altLang="en-US" sz="1600" dirty="0">
              <a:latin typeface="Times New Roman"/>
              <a:ea typeface="ヒラギノ角ゴ Pro W3"/>
              <a:cs typeface="Times New Roman"/>
            </a:endParaRPr>
          </a:p>
        </p:txBody>
      </p:sp>
    </p:spTree>
    <p:extLst>
      <p:ext uri="{BB962C8B-B14F-4D97-AF65-F5344CB8AC3E}">
        <p14:creationId xmlns:p14="http://schemas.microsoft.com/office/powerpoint/2010/main" val="4132265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kumimoji="1" lang="en-US" altLang="ja-JP" dirty="0">
                <a:latin typeface="Times New Roman"/>
                <a:ea typeface="ヒラギノ角ゴ Pro W3"/>
                <a:cs typeface="Times New Roman"/>
              </a:rPr>
              <a:t>Position switch </a:t>
            </a:r>
            <a:r>
              <a:rPr kumimoji="1" lang="ja-JP" altLang="en-US" dirty="0">
                <a:latin typeface="Times New Roman"/>
                <a:ea typeface="ヒラギノ角ゴ Pro W3"/>
                <a:cs typeface="Times New Roman"/>
              </a:rPr>
              <a:t>法</a:t>
            </a:r>
          </a:p>
        </p:txBody>
      </p:sp>
      <p:sp>
        <p:nvSpPr>
          <p:cNvPr id="3" name="コンテンツ プレースホルダー 2"/>
          <p:cNvSpPr>
            <a:spLocks noGrp="1"/>
          </p:cNvSpPr>
          <p:nvPr>
            <p:ph idx="1"/>
          </p:nvPr>
        </p:nvSpPr>
        <p:spPr>
          <a:xfrm>
            <a:off x="457200" y="1765300"/>
            <a:ext cx="8229600" cy="4525963"/>
          </a:xfrm>
        </p:spPr>
        <p:txBody>
          <a:bodyPr>
            <a:normAutofit/>
          </a:bodyPr>
          <a:lstStyle/>
          <a:p>
            <a:r>
              <a:rPr lang="en-US" altLang="ja-JP" sz="2800" dirty="0">
                <a:solidFill>
                  <a:srgbClr val="FF0000"/>
                </a:solidFill>
                <a:latin typeface="Times New Roman"/>
                <a:ea typeface="ヒラギノ角ゴ Pro W3"/>
                <a:cs typeface="Times New Roman"/>
              </a:rPr>
              <a:t>ON</a:t>
            </a:r>
            <a:r>
              <a:rPr lang="ja-JP" altLang="en-US" sz="2800" dirty="0">
                <a:solidFill>
                  <a:srgbClr val="FF0000"/>
                </a:solidFill>
                <a:latin typeface="Times New Roman"/>
                <a:ea typeface="ヒラギノ角ゴ Pro W3"/>
                <a:cs typeface="Times New Roman"/>
              </a:rPr>
              <a:t>点</a:t>
            </a:r>
            <a:r>
              <a:rPr lang="en-US" altLang="ja-JP" sz="2800" dirty="0">
                <a:solidFill>
                  <a:srgbClr val="FF0000"/>
                </a:solidFill>
                <a:latin typeface="Times New Roman"/>
                <a:ea typeface="ヒラギノ角ゴ Pro W3"/>
                <a:cs typeface="Times New Roman"/>
              </a:rPr>
              <a:t>: </a:t>
            </a:r>
            <a:r>
              <a:rPr lang="ja-JP" altLang="en-US" sz="2800" dirty="0">
                <a:solidFill>
                  <a:srgbClr val="FF0000"/>
                </a:solidFill>
                <a:latin typeface="Times New Roman"/>
                <a:ea typeface="ヒラギノ角ゴ Pro W3"/>
                <a:cs typeface="Times New Roman"/>
              </a:rPr>
              <a:t>観測点</a:t>
            </a:r>
            <a:endParaRPr lang="en-US" altLang="ja-JP" sz="2800" dirty="0">
              <a:latin typeface="Times New Roman"/>
              <a:ea typeface="ヒラギノ角ゴ Pro W3"/>
              <a:cs typeface="Times New Roman"/>
            </a:endParaRPr>
          </a:p>
          <a:p>
            <a:r>
              <a:rPr lang="en-US" altLang="ja-JP" sz="2800" dirty="0">
                <a:solidFill>
                  <a:srgbClr val="0000FF"/>
                </a:solidFill>
                <a:latin typeface="Times New Roman"/>
                <a:ea typeface="ヒラギノ角ゴ Pro W3"/>
                <a:cs typeface="Times New Roman"/>
              </a:rPr>
              <a:t>OFF</a:t>
            </a:r>
            <a:r>
              <a:rPr lang="ja-JP" altLang="en-US" sz="2800" dirty="0">
                <a:solidFill>
                  <a:srgbClr val="0000FF"/>
                </a:solidFill>
                <a:latin typeface="Times New Roman"/>
                <a:ea typeface="ヒラギノ角ゴ Pro W3"/>
                <a:cs typeface="Times New Roman"/>
              </a:rPr>
              <a:t>点</a:t>
            </a:r>
            <a:r>
              <a:rPr lang="en-US" altLang="ja-JP" sz="2800" dirty="0">
                <a:solidFill>
                  <a:srgbClr val="0000FF"/>
                </a:solidFill>
                <a:latin typeface="Times New Roman"/>
                <a:ea typeface="ヒラギノ角ゴ Pro W3"/>
                <a:cs typeface="Times New Roman"/>
              </a:rPr>
              <a:t>: ON</a:t>
            </a:r>
            <a:r>
              <a:rPr lang="ja-JP" altLang="en-US" sz="2800" dirty="0">
                <a:solidFill>
                  <a:srgbClr val="0000FF"/>
                </a:solidFill>
                <a:latin typeface="Times New Roman"/>
                <a:ea typeface="ヒラギノ角ゴ Pro W3"/>
                <a:cs typeface="Times New Roman"/>
              </a:rPr>
              <a:t>点近くの天体がない点</a:t>
            </a:r>
            <a:endParaRPr lang="en-US" altLang="ja-JP" sz="2800" dirty="0">
              <a:solidFill>
                <a:srgbClr val="0000FF"/>
              </a:solidFill>
              <a:latin typeface="Times New Roman"/>
              <a:ea typeface="ヒラギノ角ゴ Pro W3"/>
              <a:cs typeface="Times New Roman"/>
            </a:endParaRPr>
          </a:p>
          <a:p>
            <a:r>
              <a:rPr lang="en-US" altLang="ja-JP" sz="2800" dirty="0">
                <a:latin typeface="Times New Roman"/>
                <a:ea typeface="ヒラギノ角ゴ Pro W3"/>
                <a:cs typeface="Times New Roman"/>
              </a:rPr>
              <a:t>ON – OFF</a:t>
            </a:r>
            <a:r>
              <a:rPr lang="ja-JP" altLang="en-US" sz="2800" dirty="0">
                <a:latin typeface="Times New Roman"/>
                <a:ea typeface="ヒラギノ角ゴ Pro W3"/>
                <a:cs typeface="Times New Roman"/>
              </a:rPr>
              <a:t>: 大気や受信機のパワーを除去</a:t>
            </a:r>
            <a:endParaRPr lang="en-US" altLang="ja-JP" dirty="0">
              <a:latin typeface="Times New Roman"/>
              <a:ea typeface="ヒラギノ角ゴ Pro W3"/>
              <a:cs typeface="Times New Roman"/>
            </a:endParaRP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dirty="0">
                <a:solidFill>
                  <a:schemeClr val="tx1">
                    <a:lumMod val="65000"/>
                    <a:lumOff val="35000"/>
                  </a:schemeClr>
                </a:solidFill>
                <a:latin typeface="Calibri"/>
                <a:ea typeface="ＭＳ Ｐゴシック"/>
              </a:rPr>
              <a:t>観測実習</a:t>
            </a: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16</a:t>
            </a:fld>
            <a:endParaRPr lang="ja-JP" altLang="en-US">
              <a:solidFill>
                <a:schemeClr val="tx1">
                  <a:lumMod val="65000"/>
                  <a:lumOff val="35000"/>
                </a:schemeClr>
              </a:solidFill>
              <a:latin typeface="Calibri"/>
              <a:ea typeface="ＭＳ Ｐゴシック"/>
            </a:endParaRPr>
          </a:p>
        </p:txBody>
      </p:sp>
      <p:pic>
        <p:nvPicPr>
          <p:cNvPr id="4" name="図 3" descr="45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232" y="4396548"/>
            <a:ext cx="2053684" cy="2376000"/>
          </a:xfrm>
          <a:prstGeom prst="rect">
            <a:avLst/>
          </a:prstGeom>
        </p:spPr>
      </p:pic>
      <p:sp>
        <p:nvSpPr>
          <p:cNvPr id="8" name="星 5 7"/>
          <p:cNvSpPr>
            <a:spLocks noChangeAspect="1"/>
          </p:cNvSpPr>
          <p:nvPr/>
        </p:nvSpPr>
        <p:spPr>
          <a:xfrm>
            <a:off x="6478054" y="3751192"/>
            <a:ext cx="287586" cy="28791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5" name="直線矢印コネクタ 14"/>
          <p:cNvCxnSpPr>
            <a:cxnSpLocks noChangeAspect="1"/>
          </p:cNvCxnSpPr>
          <p:nvPr/>
        </p:nvCxnSpPr>
        <p:spPr>
          <a:xfrm>
            <a:off x="6765640" y="4039109"/>
            <a:ext cx="623451" cy="64675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a:cxnSpLocks/>
          </p:cNvCxnSpPr>
          <p:nvPr/>
        </p:nvCxnSpPr>
        <p:spPr>
          <a:xfrm>
            <a:off x="6960232" y="3866646"/>
            <a:ext cx="540000" cy="68399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4" name="円弧 23"/>
          <p:cNvSpPr>
            <a:spLocks noChangeAspect="1"/>
          </p:cNvSpPr>
          <p:nvPr/>
        </p:nvSpPr>
        <p:spPr>
          <a:xfrm rot="16200000">
            <a:off x="6225952" y="3795676"/>
            <a:ext cx="5060236" cy="50759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5" name="テキスト ボックス 24"/>
          <p:cNvSpPr txBox="1"/>
          <p:nvPr/>
        </p:nvSpPr>
        <p:spPr>
          <a:xfrm>
            <a:off x="8548896" y="3834181"/>
            <a:ext cx="543739" cy="307777"/>
          </a:xfrm>
          <a:prstGeom prst="rect">
            <a:avLst/>
          </a:prstGeom>
          <a:noFill/>
        </p:spPr>
        <p:txBody>
          <a:bodyPr wrap="none" rtlCol="0">
            <a:spAutoFit/>
          </a:bodyPr>
          <a:lstStyle/>
          <a:p>
            <a:r>
              <a:rPr kumimoji="1" lang="ja-JP" altLang="en-US" sz="1400" dirty="0">
                <a:latin typeface="Times New Roman"/>
                <a:ea typeface="ヒラギノ角ゴ Pro W3"/>
                <a:cs typeface="Times New Roman"/>
              </a:rPr>
              <a:t>大気</a:t>
            </a:r>
          </a:p>
        </p:txBody>
      </p:sp>
      <p:pic>
        <p:nvPicPr>
          <p:cNvPr id="26" name="図 25" descr="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7" y="3866645"/>
            <a:ext cx="2195899" cy="2195899"/>
          </a:xfrm>
          <a:prstGeom prst="rect">
            <a:avLst/>
          </a:prstGeom>
        </p:spPr>
      </p:pic>
      <p:pic>
        <p:nvPicPr>
          <p:cNvPr id="27" name="図 26" descr="off.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6250" y="3866645"/>
            <a:ext cx="2195899" cy="2195899"/>
          </a:xfrm>
          <a:prstGeom prst="rect">
            <a:avLst/>
          </a:prstGeom>
        </p:spPr>
      </p:pic>
      <p:pic>
        <p:nvPicPr>
          <p:cNvPr id="28" name="図 27" descr="on-off.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1685" y="3861560"/>
            <a:ext cx="2195899" cy="2195899"/>
          </a:xfrm>
          <a:prstGeom prst="rect">
            <a:avLst/>
          </a:prstGeom>
        </p:spPr>
      </p:pic>
      <p:sp>
        <p:nvSpPr>
          <p:cNvPr id="29" name="テキスト ボックス 28"/>
          <p:cNvSpPr txBox="1"/>
          <p:nvPr/>
        </p:nvSpPr>
        <p:spPr>
          <a:xfrm>
            <a:off x="893067" y="3772626"/>
            <a:ext cx="518091" cy="369332"/>
          </a:xfrm>
          <a:prstGeom prst="rect">
            <a:avLst/>
          </a:prstGeom>
          <a:noFill/>
        </p:spPr>
        <p:txBody>
          <a:bodyPr wrap="none" rtlCol="0">
            <a:spAutoFit/>
          </a:bodyPr>
          <a:lstStyle/>
          <a:p>
            <a:r>
              <a:rPr kumimoji="1" lang="en-US" altLang="ja-JP" dirty="0">
                <a:solidFill>
                  <a:srgbClr val="FF0000"/>
                </a:solidFill>
                <a:latin typeface="Times New Roman"/>
                <a:ea typeface="ヒラギノ角ゴ Pro W3"/>
                <a:cs typeface="Times New Roman"/>
              </a:rPr>
              <a:t>ON</a:t>
            </a:r>
            <a:endParaRPr kumimoji="1" lang="ja-JP" altLang="en-US" dirty="0">
              <a:solidFill>
                <a:srgbClr val="FF0000"/>
              </a:solidFill>
              <a:latin typeface="Times New Roman"/>
              <a:ea typeface="ヒラギノ角ゴ Pro W3"/>
              <a:cs typeface="Times New Roman"/>
            </a:endParaRPr>
          </a:p>
        </p:txBody>
      </p:sp>
      <p:sp>
        <p:nvSpPr>
          <p:cNvPr id="30" name="テキスト ボックス 29"/>
          <p:cNvSpPr txBox="1"/>
          <p:nvPr/>
        </p:nvSpPr>
        <p:spPr>
          <a:xfrm>
            <a:off x="2820139" y="3783714"/>
            <a:ext cx="608122" cy="369332"/>
          </a:xfrm>
          <a:prstGeom prst="rect">
            <a:avLst/>
          </a:prstGeom>
          <a:noFill/>
        </p:spPr>
        <p:txBody>
          <a:bodyPr wrap="none" rtlCol="0">
            <a:spAutoFit/>
          </a:bodyPr>
          <a:lstStyle/>
          <a:p>
            <a:r>
              <a:rPr kumimoji="1" lang="en-US" altLang="ja-JP" dirty="0">
                <a:solidFill>
                  <a:srgbClr val="0000FF"/>
                </a:solidFill>
                <a:latin typeface="Times New Roman"/>
                <a:ea typeface="ヒラギノ角ゴ Pro W3"/>
                <a:cs typeface="Times New Roman"/>
              </a:rPr>
              <a:t>OFF</a:t>
            </a:r>
            <a:endParaRPr kumimoji="1" lang="ja-JP" altLang="en-US" dirty="0">
              <a:solidFill>
                <a:srgbClr val="0000FF"/>
              </a:solidFill>
              <a:latin typeface="Times New Roman"/>
              <a:ea typeface="ヒラギノ角ゴ Pro W3"/>
              <a:cs typeface="Times New Roman"/>
            </a:endParaRPr>
          </a:p>
        </p:txBody>
      </p:sp>
      <p:sp>
        <p:nvSpPr>
          <p:cNvPr id="31" name="テキスト ボックス 30"/>
          <p:cNvSpPr txBox="1"/>
          <p:nvPr/>
        </p:nvSpPr>
        <p:spPr>
          <a:xfrm>
            <a:off x="4758671" y="3761348"/>
            <a:ext cx="1172354" cy="369332"/>
          </a:xfrm>
          <a:prstGeom prst="rect">
            <a:avLst/>
          </a:prstGeom>
          <a:noFill/>
        </p:spPr>
        <p:txBody>
          <a:bodyPr wrap="none" rtlCol="0">
            <a:spAutoFit/>
          </a:bodyPr>
          <a:lstStyle/>
          <a:p>
            <a:r>
              <a:rPr kumimoji="1" lang="en-US" altLang="ja-JP" dirty="0">
                <a:latin typeface="Times New Roman"/>
                <a:ea typeface="ヒラギノ角ゴ Pro W3"/>
                <a:cs typeface="Times New Roman"/>
              </a:rPr>
              <a:t>ON – OFF</a:t>
            </a:r>
            <a:endParaRPr kumimoji="1" lang="ja-JP" altLang="en-US" dirty="0">
              <a:latin typeface="Times New Roman"/>
              <a:ea typeface="ヒラギノ角ゴ Pro W3"/>
              <a:cs typeface="Times New Roman"/>
            </a:endParaRPr>
          </a:p>
        </p:txBody>
      </p:sp>
      <p:sp>
        <p:nvSpPr>
          <p:cNvPr id="32" name="テキスト ボックス 31"/>
          <p:cNvSpPr txBox="1"/>
          <p:nvPr/>
        </p:nvSpPr>
        <p:spPr>
          <a:xfrm>
            <a:off x="-21589" y="5059790"/>
            <a:ext cx="300082" cy="369332"/>
          </a:xfrm>
          <a:prstGeom prst="rect">
            <a:avLst/>
          </a:prstGeom>
          <a:noFill/>
        </p:spPr>
        <p:txBody>
          <a:bodyPr wrap="none" rtlCol="0">
            <a:spAutoFit/>
          </a:bodyPr>
          <a:lstStyle/>
          <a:p>
            <a:r>
              <a:rPr kumimoji="1" lang="en-US" altLang="ja-JP" dirty="0">
                <a:latin typeface="Times New Roman"/>
                <a:ea typeface="ヒラギノ角ゴ Pro W3"/>
                <a:cs typeface="Times New Roman"/>
              </a:rPr>
              <a:t>0</a:t>
            </a:r>
            <a:endParaRPr kumimoji="1" lang="ja-JP" altLang="en-US" dirty="0">
              <a:latin typeface="Times New Roman"/>
              <a:ea typeface="ヒラギノ角ゴ Pro W3"/>
              <a:cs typeface="Times New Roman"/>
            </a:endParaRPr>
          </a:p>
        </p:txBody>
      </p:sp>
      <p:sp>
        <p:nvSpPr>
          <p:cNvPr id="33" name="テキスト ボックス 32"/>
          <p:cNvSpPr txBox="1"/>
          <p:nvPr/>
        </p:nvSpPr>
        <p:spPr>
          <a:xfrm>
            <a:off x="870320" y="4928985"/>
            <a:ext cx="1056700" cy="261610"/>
          </a:xfrm>
          <a:prstGeom prst="rect">
            <a:avLst/>
          </a:prstGeom>
          <a:noFill/>
        </p:spPr>
        <p:txBody>
          <a:bodyPr wrap="none" rtlCol="0">
            <a:spAutoFit/>
          </a:bodyPr>
          <a:lstStyle/>
          <a:p>
            <a:r>
              <a:rPr kumimoji="1" lang="ja-JP" altLang="en-US" sz="1100" dirty="0">
                <a:latin typeface="Times New Roman"/>
                <a:ea typeface="ヒラギノ角ゴ Pro W3"/>
                <a:cs typeface="Times New Roman"/>
              </a:rPr>
              <a:t>大気</a:t>
            </a:r>
            <a:r>
              <a:rPr kumimoji="1" lang="en-US" altLang="ja-JP" sz="1100" dirty="0">
                <a:latin typeface="Times New Roman"/>
                <a:ea typeface="ヒラギノ角ゴ Pro W3"/>
                <a:cs typeface="Times New Roman"/>
              </a:rPr>
              <a:t> + </a:t>
            </a:r>
            <a:r>
              <a:rPr kumimoji="1" lang="ja-JP" altLang="en-US" sz="1100" dirty="0">
                <a:latin typeface="Times New Roman"/>
                <a:ea typeface="ヒラギノ角ゴ Pro W3"/>
                <a:cs typeface="Times New Roman"/>
              </a:rPr>
              <a:t>受信機</a:t>
            </a:r>
          </a:p>
        </p:txBody>
      </p:sp>
      <p:cxnSp>
        <p:nvCxnSpPr>
          <p:cNvPr id="35" name="直線矢印コネクタ 34"/>
          <p:cNvCxnSpPr/>
          <p:nvPr/>
        </p:nvCxnSpPr>
        <p:spPr>
          <a:xfrm flipV="1">
            <a:off x="870320" y="4855316"/>
            <a:ext cx="0" cy="38585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a:off x="2899911" y="4912580"/>
            <a:ext cx="1056700" cy="261610"/>
          </a:xfrm>
          <a:prstGeom prst="rect">
            <a:avLst/>
          </a:prstGeom>
          <a:noFill/>
        </p:spPr>
        <p:txBody>
          <a:bodyPr wrap="none" rtlCol="0">
            <a:spAutoFit/>
          </a:bodyPr>
          <a:lstStyle/>
          <a:p>
            <a:r>
              <a:rPr kumimoji="1" lang="ja-JP" altLang="en-US" sz="1100" dirty="0">
                <a:latin typeface="Times New Roman"/>
                <a:ea typeface="ヒラギノ角ゴ Pro W3"/>
                <a:cs typeface="Times New Roman"/>
              </a:rPr>
              <a:t>大気</a:t>
            </a:r>
            <a:r>
              <a:rPr kumimoji="1" lang="en-US" altLang="ja-JP" sz="1100" dirty="0">
                <a:latin typeface="Times New Roman"/>
                <a:ea typeface="ヒラギノ角ゴ Pro W3"/>
                <a:cs typeface="Times New Roman"/>
              </a:rPr>
              <a:t> + </a:t>
            </a:r>
            <a:r>
              <a:rPr kumimoji="1" lang="ja-JP" altLang="en-US" sz="1100" dirty="0">
                <a:latin typeface="Times New Roman"/>
                <a:ea typeface="ヒラギノ角ゴ Pro W3"/>
                <a:cs typeface="Times New Roman"/>
              </a:rPr>
              <a:t>受信機</a:t>
            </a:r>
          </a:p>
        </p:txBody>
      </p:sp>
      <p:cxnSp>
        <p:nvCxnSpPr>
          <p:cNvPr id="39" name="直線矢印コネクタ 38"/>
          <p:cNvCxnSpPr/>
          <p:nvPr/>
        </p:nvCxnSpPr>
        <p:spPr>
          <a:xfrm flipV="1">
            <a:off x="2899911" y="4838911"/>
            <a:ext cx="0" cy="38585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2006404" y="4821263"/>
            <a:ext cx="300082" cy="369332"/>
          </a:xfrm>
          <a:prstGeom prst="rect">
            <a:avLst/>
          </a:prstGeom>
          <a:noFill/>
        </p:spPr>
        <p:txBody>
          <a:bodyPr wrap="none" rtlCol="0">
            <a:spAutoFit/>
          </a:bodyPr>
          <a:lstStyle/>
          <a:p>
            <a:r>
              <a:rPr kumimoji="1" lang="en-US" altLang="ja-JP" dirty="0">
                <a:latin typeface="Times New Roman"/>
                <a:ea typeface="ヒラギノ角ゴ Pro W3"/>
                <a:cs typeface="Times New Roman"/>
              </a:rPr>
              <a:t>–</a:t>
            </a:r>
            <a:endParaRPr kumimoji="1" lang="ja-JP" altLang="en-US" dirty="0">
              <a:latin typeface="Times New Roman"/>
              <a:ea typeface="ヒラギノ角ゴ Pro W3"/>
              <a:cs typeface="Times New Roman"/>
            </a:endParaRPr>
          </a:p>
        </p:txBody>
      </p:sp>
      <p:sp>
        <p:nvSpPr>
          <p:cNvPr id="34" name="テキスト ボックス 33"/>
          <p:cNvSpPr txBox="1"/>
          <p:nvPr/>
        </p:nvSpPr>
        <p:spPr>
          <a:xfrm>
            <a:off x="4072108" y="4821263"/>
            <a:ext cx="314847" cy="369332"/>
          </a:xfrm>
          <a:prstGeom prst="rect">
            <a:avLst/>
          </a:prstGeom>
          <a:noFill/>
        </p:spPr>
        <p:txBody>
          <a:bodyPr wrap="none" rtlCol="0">
            <a:spAutoFit/>
          </a:bodyPr>
          <a:lstStyle/>
          <a:p>
            <a:r>
              <a:rPr lang="en-US" altLang="ja-JP" dirty="0">
                <a:latin typeface="Times New Roman"/>
                <a:ea typeface="ヒラギノ角ゴ Pro W3"/>
                <a:cs typeface="Times New Roman"/>
              </a:rPr>
              <a:t>=</a:t>
            </a:r>
            <a:endParaRPr kumimoji="1" lang="ja-JP" altLang="en-US" dirty="0">
              <a:latin typeface="Times New Roman"/>
              <a:ea typeface="ヒラギノ角ゴ Pro W3"/>
              <a:cs typeface="Times New Roman"/>
            </a:endParaRPr>
          </a:p>
        </p:txBody>
      </p:sp>
    </p:spTree>
    <p:extLst>
      <p:ext uri="{BB962C8B-B14F-4D97-AF65-F5344CB8AC3E}">
        <p14:creationId xmlns:p14="http://schemas.microsoft.com/office/powerpoint/2010/main" val="3971038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lang="en-US" altLang="ja-JP" dirty="0">
                <a:latin typeface="Times New Roman"/>
                <a:ea typeface="ヒラギノ角ゴ Pro W3"/>
                <a:cs typeface="Times New Roman"/>
              </a:rPr>
              <a:t>Chopper</a:t>
            </a:r>
            <a:r>
              <a:rPr lang="ja-JP" altLang="en-US" dirty="0">
                <a:latin typeface="Times New Roman"/>
                <a:ea typeface="ヒラギノ角ゴ Pro W3"/>
                <a:cs typeface="Times New Roman"/>
              </a:rPr>
              <a:t> </a:t>
            </a:r>
            <a:r>
              <a:rPr lang="en-US" altLang="ja-JP" dirty="0">
                <a:latin typeface="Times New Roman"/>
                <a:ea typeface="ヒラギノ角ゴ Pro W3"/>
                <a:cs typeface="Times New Roman"/>
              </a:rPr>
              <a:t>Wheel</a:t>
            </a:r>
            <a:r>
              <a:rPr kumimoji="1" lang="en-US" altLang="ja-JP" dirty="0">
                <a:latin typeface="Times New Roman"/>
                <a:ea typeface="ヒラギノ角ゴ Pro W3"/>
                <a:cs typeface="Times New Roman"/>
              </a:rPr>
              <a:t> </a:t>
            </a:r>
            <a:r>
              <a:rPr kumimoji="1" lang="ja-JP" altLang="en-US" dirty="0">
                <a:latin typeface="Times New Roman"/>
                <a:ea typeface="ヒラギノ角ゴ Pro W3"/>
                <a:cs typeface="Times New Roman"/>
              </a:rPr>
              <a:t>法</a:t>
            </a:r>
          </a:p>
        </p:txBody>
      </p:sp>
      <p:sp>
        <p:nvSpPr>
          <p:cNvPr id="3" name="コンテンツ プレースホルダー 2"/>
          <p:cNvSpPr>
            <a:spLocks noGrp="1"/>
          </p:cNvSpPr>
          <p:nvPr>
            <p:ph idx="1"/>
          </p:nvPr>
        </p:nvSpPr>
        <p:spPr>
          <a:xfrm>
            <a:off x="457200" y="1765300"/>
            <a:ext cx="8229600" cy="4525963"/>
          </a:xfrm>
        </p:spPr>
        <p:txBody>
          <a:bodyPr>
            <a:normAutofit/>
          </a:bodyPr>
          <a:lstStyle/>
          <a:p>
            <a:r>
              <a:rPr lang="ja-JP" altLang="en-US" dirty="0">
                <a:latin typeface="Times New Roman"/>
                <a:ea typeface="ヒラギノ角ゴ Pro W3"/>
                <a:cs typeface="Times New Roman"/>
              </a:rPr>
              <a:t>大気によって減衰される天体強度を</a:t>
            </a:r>
            <a:r>
              <a:rPr lang="en-US" altLang="en-US" dirty="0">
                <a:latin typeface="Times New Roman"/>
                <a:ea typeface="ヒラギノ角ゴ Pro W3"/>
                <a:cs typeface="Times New Roman"/>
              </a:rPr>
              <a:t>較正</a:t>
            </a:r>
            <a:endParaRPr lang="en-US" altLang="ja-JP" dirty="0">
              <a:latin typeface="Times New Roman"/>
              <a:ea typeface="ヒラギノ角ゴ Pro W3"/>
              <a:cs typeface="Times New Roman"/>
            </a:endParaRP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dirty="0">
                <a:solidFill>
                  <a:schemeClr val="tx1">
                    <a:lumMod val="65000"/>
                    <a:lumOff val="35000"/>
                  </a:schemeClr>
                </a:solidFill>
                <a:latin typeface="Calibri"/>
                <a:ea typeface="ＭＳ Ｐゴシック"/>
              </a:rPr>
              <a:t>観測実習</a:t>
            </a: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17</a:t>
            </a:fld>
            <a:endParaRPr lang="ja-JP" altLang="en-US">
              <a:solidFill>
                <a:schemeClr val="tx1">
                  <a:lumMod val="65000"/>
                  <a:lumOff val="35000"/>
                </a:schemeClr>
              </a:solidFill>
              <a:latin typeface="Calibri"/>
              <a:ea typeface="ＭＳ Ｐゴシック"/>
            </a:endParaRPr>
          </a:p>
        </p:txBody>
      </p:sp>
      <p:pic>
        <p:nvPicPr>
          <p:cNvPr id="4" name="図 3" descr="45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232" y="4396548"/>
            <a:ext cx="2053684" cy="2376000"/>
          </a:xfrm>
          <a:prstGeom prst="rect">
            <a:avLst/>
          </a:prstGeom>
        </p:spPr>
      </p:pic>
      <p:sp>
        <p:nvSpPr>
          <p:cNvPr id="8" name="星 5 7"/>
          <p:cNvSpPr>
            <a:spLocks noChangeAspect="1"/>
          </p:cNvSpPr>
          <p:nvPr/>
        </p:nvSpPr>
        <p:spPr>
          <a:xfrm>
            <a:off x="6478054" y="3751192"/>
            <a:ext cx="287586" cy="28791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円弧 8"/>
          <p:cNvSpPr>
            <a:spLocks noChangeAspect="1"/>
          </p:cNvSpPr>
          <p:nvPr/>
        </p:nvSpPr>
        <p:spPr>
          <a:xfrm rot="16200000">
            <a:off x="6225952" y="3795676"/>
            <a:ext cx="5060236" cy="50759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3" name="フリーフォーム 12"/>
          <p:cNvSpPr/>
          <p:nvPr/>
        </p:nvSpPr>
        <p:spPr>
          <a:xfrm rot="2590428">
            <a:off x="6644345" y="4002787"/>
            <a:ext cx="937650" cy="727371"/>
          </a:xfrm>
          <a:custGeom>
            <a:avLst/>
            <a:gdLst>
              <a:gd name="connsiteX0" fmla="*/ 0 w 3048000"/>
              <a:gd name="connsiteY0" fmla="*/ 715822 h 727371"/>
              <a:gd name="connsiteX1" fmla="*/ 357909 w 3048000"/>
              <a:gd name="connsiteY1" fmla="*/ 11550 h 727371"/>
              <a:gd name="connsiteX2" fmla="*/ 715818 w 3048000"/>
              <a:gd name="connsiteY2" fmla="*/ 727368 h 727371"/>
              <a:gd name="connsiteX3" fmla="*/ 1085273 w 3048000"/>
              <a:gd name="connsiteY3" fmla="*/ 4 h 727371"/>
              <a:gd name="connsiteX4" fmla="*/ 1443182 w 3048000"/>
              <a:gd name="connsiteY4" fmla="*/ 715822 h 727371"/>
              <a:gd name="connsiteX5" fmla="*/ 1801091 w 3048000"/>
              <a:gd name="connsiteY5" fmla="*/ 173186 h 727371"/>
              <a:gd name="connsiteX6" fmla="*/ 2159000 w 3048000"/>
              <a:gd name="connsiteY6" fmla="*/ 542641 h 727371"/>
              <a:gd name="connsiteX7" fmla="*/ 2493818 w 3048000"/>
              <a:gd name="connsiteY7" fmla="*/ 173186 h 727371"/>
              <a:gd name="connsiteX8" fmla="*/ 2863273 w 3048000"/>
              <a:gd name="connsiteY8" fmla="*/ 542641 h 727371"/>
              <a:gd name="connsiteX9" fmla="*/ 3048000 w 3048000"/>
              <a:gd name="connsiteY9" fmla="*/ 334822 h 72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8000" h="727371">
                <a:moveTo>
                  <a:pt x="0" y="715822"/>
                </a:moveTo>
                <a:cubicBezTo>
                  <a:pt x="119303" y="362724"/>
                  <a:pt x="238606" y="9626"/>
                  <a:pt x="357909" y="11550"/>
                </a:cubicBezTo>
                <a:cubicBezTo>
                  <a:pt x="477212" y="13474"/>
                  <a:pt x="594591" y="729292"/>
                  <a:pt x="715818" y="727368"/>
                </a:cubicBezTo>
                <a:cubicBezTo>
                  <a:pt x="837045" y="725444"/>
                  <a:pt x="964046" y="1928"/>
                  <a:pt x="1085273" y="4"/>
                </a:cubicBezTo>
                <a:cubicBezTo>
                  <a:pt x="1206500" y="-1920"/>
                  <a:pt x="1323879" y="686958"/>
                  <a:pt x="1443182" y="715822"/>
                </a:cubicBezTo>
                <a:cubicBezTo>
                  <a:pt x="1562485" y="744686"/>
                  <a:pt x="1681788" y="202049"/>
                  <a:pt x="1801091" y="173186"/>
                </a:cubicBezTo>
                <a:cubicBezTo>
                  <a:pt x="1920394" y="144323"/>
                  <a:pt x="2043546" y="542641"/>
                  <a:pt x="2159000" y="542641"/>
                </a:cubicBezTo>
                <a:cubicBezTo>
                  <a:pt x="2274454" y="542641"/>
                  <a:pt x="2376439" y="173186"/>
                  <a:pt x="2493818" y="173186"/>
                </a:cubicBezTo>
                <a:cubicBezTo>
                  <a:pt x="2611197" y="173186"/>
                  <a:pt x="2770909" y="515702"/>
                  <a:pt x="2863273" y="542641"/>
                </a:cubicBezTo>
                <a:cubicBezTo>
                  <a:pt x="2955637" y="569580"/>
                  <a:pt x="2984500" y="346367"/>
                  <a:pt x="3048000" y="334822"/>
                </a:cubicBezTo>
              </a:path>
            </a:pathLst>
          </a:custGeom>
          <a:ln>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1" name="テキスト ボックス 10"/>
          <p:cNvSpPr txBox="1"/>
          <p:nvPr/>
        </p:nvSpPr>
        <p:spPr>
          <a:xfrm>
            <a:off x="8548896" y="3834181"/>
            <a:ext cx="543739" cy="307777"/>
          </a:xfrm>
          <a:prstGeom prst="rect">
            <a:avLst/>
          </a:prstGeom>
          <a:noFill/>
        </p:spPr>
        <p:txBody>
          <a:bodyPr wrap="none" rtlCol="0">
            <a:spAutoFit/>
          </a:bodyPr>
          <a:lstStyle/>
          <a:p>
            <a:r>
              <a:rPr kumimoji="1" lang="ja-JP" altLang="en-US" sz="1400" dirty="0">
                <a:latin typeface="Times New Roman"/>
                <a:ea typeface="ヒラギノ角ゴ Pro W3"/>
                <a:cs typeface="Times New Roman"/>
              </a:rPr>
              <a:t>大気</a:t>
            </a:r>
          </a:p>
        </p:txBody>
      </p:sp>
      <p:pic>
        <p:nvPicPr>
          <p:cNvPr id="10" name="図 9" descr="T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2780" y="3521005"/>
            <a:ext cx="2743200" cy="2743200"/>
          </a:xfrm>
          <a:prstGeom prst="rect">
            <a:avLst/>
          </a:prstGeom>
        </p:spPr>
      </p:pic>
      <p:pic>
        <p:nvPicPr>
          <p:cNvPr id="12" name="図 11" descr="on-off.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800" y="3521005"/>
            <a:ext cx="2743200" cy="2743200"/>
          </a:xfrm>
          <a:prstGeom prst="rect">
            <a:avLst/>
          </a:prstGeom>
        </p:spPr>
      </p:pic>
      <p:sp>
        <p:nvSpPr>
          <p:cNvPr id="14" name="テキスト ボックス 13"/>
          <p:cNvSpPr txBox="1"/>
          <p:nvPr/>
        </p:nvSpPr>
        <p:spPr>
          <a:xfrm rot="16200000">
            <a:off x="100055" y="4867023"/>
            <a:ext cx="456375" cy="369332"/>
          </a:xfrm>
          <a:prstGeom prst="rect">
            <a:avLst/>
          </a:prstGeom>
          <a:noFill/>
        </p:spPr>
        <p:txBody>
          <a:bodyPr wrap="none" rtlCol="0">
            <a:spAutoFit/>
          </a:bodyPr>
          <a:lstStyle/>
          <a:p>
            <a:r>
              <a:rPr kumimoji="1" lang="en-US" altLang="ja-JP" i="1" dirty="0">
                <a:latin typeface="Times New Roman"/>
                <a:ea typeface="ヒラギノ角ゴ Pro W3"/>
                <a:cs typeface="Times New Roman"/>
              </a:rPr>
              <a:t>T</a:t>
            </a:r>
            <a:r>
              <a:rPr kumimoji="1" lang="en-US" altLang="ja-JP" baseline="-25000" dirty="0">
                <a:latin typeface="Times New Roman"/>
                <a:ea typeface="ヒラギノ角ゴ Pro W3"/>
                <a:cs typeface="Times New Roman"/>
              </a:rPr>
              <a:t>A</a:t>
            </a:r>
            <a:endParaRPr kumimoji="1" lang="ja-JP" altLang="en-US" baseline="-25000" dirty="0">
              <a:latin typeface="Times New Roman"/>
              <a:ea typeface="ヒラギノ角ゴ Pro W3"/>
              <a:cs typeface="Times New Roman"/>
            </a:endParaRPr>
          </a:p>
        </p:txBody>
      </p:sp>
      <p:graphicFrame>
        <p:nvGraphicFramePr>
          <p:cNvPr id="15" name="オブジェクト 14"/>
          <p:cNvGraphicFramePr>
            <a:graphicFrameLocks noChangeAspect="1"/>
          </p:cNvGraphicFramePr>
          <p:nvPr>
            <p:extLst>
              <p:ext uri="{D42A27DB-BD31-4B8C-83A1-F6EECF244321}">
                <p14:modId xmlns:p14="http://schemas.microsoft.com/office/powerpoint/2010/main" val="2512329573"/>
              </p:ext>
            </p:extLst>
          </p:nvPr>
        </p:nvGraphicFramePr>
        <p:xfrm>
          <a:off x="1861288" y="2445817"/>
          <a:ext cx="3200078" cy="1133361"/>
        </p:xfrm>
        <a:graphic>
          <a:graphicData uri="http://schemas.openxmlformats.org/presentationml/2006/ole">
            <mc:AlternateContent xmlns:mc="http://schemas.openxmlformats.org/markup-compatibility/2006">
              <mc:Choice xmlns:v="urn:schemas-microsoft-com:vml" Requires="v">
                <p:oleObj spid="_x0000_s8298" name="数式" r:id="rId7" imgW="1219200" imgH="431800" progId="Equation.3">
                  <p:embed/>
                </p:oleObj>
              </mc:Choice>
              <mc:Fallback>
                <p:oleObj name="数式" r:id="rId7" imgW="1219200" imgH="431800" progId="Equation.3">
                  <p:embed/>
                  <p:pic>
                    <p:nvPicPr>
                      <p:cNvPr id="0" name=""/>
                      <p:cNvPicPr/>
                      <p:nvPr/>
                    </p:nvPicPr>
                    <p:blipFill>
                      <a:blip r:embed="rId8"/>
                      <a:stretch>
                        <a:fillRect/>
                      </a:stretch>
                    </p:blipFill>
                    <p:spPr>
                      <a:xfrm>
                        <a:off x="1861288" y="2445817"/>
                        <a:ext cx="3200078" cy="1133361"/>
                      </a:xfrm>
                      <a:prstGeom prst="rect">
                        <a:avLst/>
                      </a:prstGeom>
                    </p:spPr>
                  </p:pic>
                </p:oleObj>
              </mc:Fallback>
            </mc:AlternateContent>
          </a:graphicData>
        </a:graphic>
      </p:graphicFrame>
      <p:sp>
        <p:nvSpPr>
          <p:cNvPr id="16" name="テキスト ボックス 15"/>
          <p:cNvSpPr txBox="1"/>
          <p:nvPr/>
        </p:nvSpPr>
        <p:spPr>
          <a:xfrm>
            <a:off x="5570441" y="2445817"/>
            <a:ext cx="2390398" cy="1169551"/>
          </a:xfrm>
          <a:prstGeom prst="rect">
            <a:avLst/>
          </a:prstGeom>
          <a:noFill/>
          <a:ln>
            <a:solidFill>
              <a:srgbClr val="000000"/>
            </a:solidFill>
          </a:ln>
        </p:spPr>
        <p:txBody>
          <a:bodyPr wrap="none" rtlCol="0">
            <a:spAutoFit/>
          </a:bodyPr>
          <a:lstStyle/>
          <a:p>
            <a:r>
              <a:rPr kumimoji="1" lang="en-US" altLang="ja-JP" sz="1400" i="1" dirty="0">
                <a:latin typeface="Times New Roman"/>
                <a:ea typeface="ヒラギノ角ゴ Pro W3"/>
                <a:cs typeface="Times New Roman"/>
              </a:rPr>
              <a:t>T</a:t>
            </a:r>
            <a:r>
              <a:rPr kumimoji="1" lang="en-US" altLang="ja-JP" sz="1400" baseline="-25000" dirty="0">
                <a:latin typeface="Times New Roman"/>
                <a:ea typeface="ヒラギノ角ゴ Pro W3"/>
                <a:cs typeface="Times New Roman"/>
              </a:rPr>
              <a:t>A</a:t>
            </a:r>
            <a:r>
              <a:rPr kumimoji="1" lang="en-US" altLang="ja-JP" sz="1400" baseline="30000" dirty="0">
                <a:latin typeface="Times New Roman"/>
                <a:ea typeface="ヒラギノ角ゴ Pro W3"/>
                <a:cs typeface="Times New Roman"/>
              </a:rPr>
              <a:t>*</a:t>
            </a:r>
            <a:r>
              <a:rPr kumimoji="1" lang="en-US" altLang="ja-JP" sz="1400" dirty="0">
                <a:latin typeface="Times New Roman"/>
                <a:ea typeface="ヒラギノ角ゴ Pro W3"/>
                <a:cs typeface="Times New Roman"/>
              </a:rPr>
              <a:t>: </a:t>
            </a:r>
            <a:r>
              <a:rPr kumimoji="1" lang="ja-JP" altLang="en-US" sz="1400" dirty="0">
                <a:latin typeface="Times New Roman"/>
                <a:ea typeface="ヒラギノ角ゴ Pro W3"/>
                <a:cs typeface="Times New Roman"/>
              </a:rPr>
              <a:t>較正後の天体輝度温度</a:t>
            </a:r>
            <a:endParaRPr kumimoji="1" lang="en-US" altLang="ja-JP" sz="1400" dirty="0">
              <a:latin typeface="Times New Roman"/>
              <a:ea typeface="ヒラギノ角ゴ Pro W3"/>
              <a:cs typeface="Times New Roman"/>
            </a:endParaRPr>
          </a:p>
          <a:p>
            <a:r>
              <a:rPr lang="en-US" altLang="ja-JP" sz="1400" i="1" dirty="0">
                <a:latin typeface="Times New Roman"/>
                <a:ea typeface="ヒラギノ角ゴ Pro W3"/>
                <a:cs typeface="Times New Roman"/>
              </a:rPr>
              <a:t>P</a:t>
            </a:r>
            <a:r>
              <a:rPr lang="en-US" altLang="ja-JP" sz="1400" baseline="-25000" dirty="0">
                <a:latin typeface="Times New Roman"/>
                <a:ea typeface="ヒラギノ角ゴ Pro W3"/>
                <a:cs typeface="Times New Roman"/>
              </a:rPr>
              <a:t>ON</a:t>
            </a:r>
            <a:r>
              <a:rPr lang="en-US" altLang="ja-JP" sz="1400" dirty="0">
                <a:latin typeface="Times New Roman"/>
                <a:ea typeface="ヒラギノ角ゴ Pro W3"/>
                <a:cs typeface="Times New Roman"/>
              </a:rPr>
              <a:t>: ON</a:t>
            </a:r>
            <a:r>
              <a:rPr lang="ja-JP" altLang="en-US" sz="1400" dirty="0">
                <a:latin typeface="Times New Roman"/>
                <a:ea typeface="ヒラギノ角ゴ Pro W3"/>
                <a:cs typeface="Times New Roman"/>
              </a:rPr>
              <a:t>点のパワー</a:t>
            </a:r>
            <a:endParaRPr lang="en-US" altLang="ja-JP" sz="1400" dirty="0">
              <a:latin typeface="Times New Roman"/>
              <a:ea typeface="ヒラギノ角ゴ Pro W3"/>
              <a:cs typeface="Times New Roman"/>
            </a:endParaRPr>
          </a:p>
          <a:p>
            <a:r>
              <a:rPr kumimoji="1" lang="en-US" altLang="ja-JP" sz="1400" i="1" dirty="0">
                <a:latin typeface="Times New Roman"/>
                <a:ea typeface="ヒラギノ角ゴ Pro W3"/>
                <a:cs typeface="Times New Roman"/>
              </a:rPr>
              <a:t>P</a:t>
            </a:r>
            <a:r>
              <a:rPr kumimoji="1" lang="en-US" altLang="ja-JP" sz="1400" baseline="-25000" dirty="0">
                <a:latin typeface="Times New Roman"/>
                <a:ea typeface="ヒラギノ角ゴ Pro W3"/>
                <a:cs typeface="Times New Roman"/>
              </a:rPr>
              <a:t>OFF</a:t>
            </a:r>
            <a:r>
              <a:rPr kumimoji="1" lang="en-US" altLang="ja-JP" sz="1400" dirty="0">
                <a:latin typeface="Times New Roman"/>
                <a:ea typeface="ヒラギノ角ゴ Pro W3"/>
                <a:cs typeface="Times New Roman"/>
              </a:rPr>
              <a:t>: OFF</a:t>
            </a:r>
            <a:r>
              <a:rPr kumimoji="1" lang="ja-JP" altLang="en-US" sz="1400" dirty="0">
                <a:latin typeface="Times New Roman"/>
                <a:ea typeface="ヒラギノ角ゴ Pro W3"/>
                <a:cs typeface="Times New Roman"/>
              </a:rPr>
              <a:t>点のパワー</a:t>
            </a:r>
            <a:endParaRPr kumimoji="1" lang="en-US" altLang="ja-JP" sz="1400" dirty="0">
              <a:latin typeface="Times New Roman"/>
              <a:ea typeface="ヒラギノ角ゴ Pro W3"/>
              <a:cs typeface="Times New Roman"/>
            </a:endParaRPr>
          </a:p>
          <a:p>
            <a:r>
              <a:rPr lang="en-US" altLang="ja-JP" sz="1400" i="1" dirty="0">
                <a:latin typeface="Times New Roman"/>
                <a:ea typeface="ヒラギノ角ゴ Pro W3"/>
                <a:cs typeface="Times New Roman"/>
              </a:rPr>
              <a:t>P</a:t>
            </a:r>
            <a:r>
              <a:rPr lang="en-US" altLang="ja-JP" sz="1400" baseline="-25000" dirty="0">
                <a:latin typeface="Times New Roman"/>
                <a:ea typeface="ヒラギノ角ゴ Pro W3"/>
                <a:cs typeface="Times New Roman"/>
              </a:rPr>
              <a:t>R</a:t>
            </a:r>
            <a:r>
              <a:rPr lang="en-US" altLang="ja-JP" sz="1400" dirty="0">
                <a:latin typeface="Times New Roman"/>
                <a:ea typeface="ヒラギノ角ゴ Pro W3"/>
                <a:cs typeface="Times New Roman"/>
              </a:rPr>
              <a:t>: </a:t>
            </a:r>
            <a:r>
              <a:rPr lang="ja-JP" altLang="en-US" sz="1400" dirty="0">
                <a:latin typeface="Times New Roman"/>
                <a:ea typeface="ヒラギノ角ゴ Pro W3"/>
                <a:cs typeface="Times New Roman"/>
              </a:rPr>
              <a:t>電波吸収体のパワー</a:t>
            </a:r>
            <a:endParaRPr lang="en-US" altLang="ja-JP" sz="1400" dirty="0">
              <a:latin typeface="Times New Roman"/>
              <a:ea typeface="ヒラギノ角ゴ Pro W3"/>
              <a:cs typeface="Times New Roman"/>
            </a:endParaRPr>
          </a:p>
          <a:p>
            <a:r>
              <a:rPr kumimoji="1" lang="en-US" altLang="ja-JP" sz="1400" i="1" dirty="0" err="1">
                <a:latin typeface="Times New Roman"/>
                <a:ea typeface="ヒラギノ角ゴ Pro W3"/>
                <a:cs typeface="Times New Roman"/>
              </a:rPr>
              <a:t>T</a:t>
            </a:r>
            <a:r>
              <a:rPr kumimoji="1" lang="en-US" altLang="ja-JP" sz="1400" baseline="-25000" dirty="0" err="1">
                <a:latin typeface="Times New Roman"/>
                <a:ea typeface="ヒラギノ角ゴ Pro W3"/>
                <a:cs typeface="Times New Roman"/>
              </a:rPr>
              <a:t>amb</a:t>
            </a:r>
            <a:r>
              <a:rPr kumimoji="1" lang="en-US" altLang="ja-JP" sz="1400" dirty="0">
                <a:latin typeface="Times New Roman"/>
                <a:ea typeface="ヒラギノ角ゴ Pro W3"/>
                <a:cs typeface="Times New Roman"/>
              </a:rPr>
              <a:t>: </a:t>
            </a:r>
            <a:r>
              <a:rPr kumimoji="1" lang="ja-JP" altLang="en-US" sz="1400" dirty="0">
                <a:latin typeface="Times New Roman"/>
                <a:ea typeface="ヒラギノ角ゴ Pro W3"/>
                <a:cs typeface="Times New Roman"/>
              </a:rPr>
              <a:t>電波吸収体の温度</a:t>
            </a:r>
          </a:p>
        </p:txBody>
      </p:sp>
      <p:sp>
        <p:nvSpPr>
          <p:cNvPr id="17" name="テキスト ボックス 16"/>
          <p:cNvSpPr txBox="1"/>
          <p:nvPr/>
        </p:nvSpPr>
        <p:spPr>
          <a:xfrm>
            <a:off x="6834910" y="4682358"/>
            <a:ext cx="397598" cy="307777"/>
          </a:xfrm>
          <a:prstGeom prst="rect">
            <a:avLst/>
          </a:prstGeom>
          <a:noFill/>
        </p:spPr>
        <p:txBody>
          <a:bodyPr wrap="none" rtlCol="0">
            <a:spAutoFit/>
          </a:bodyPr>
          <a:lstStyle/>
          <a:p>
            <a:r>
              <a:rPr kumimoji="1" lang="en-US" altLang="ja-JP" sz="1400" i="1" dirty="0">
                <a:latin typeface="Times New Roman"/>
                <a:ea typeface="ヒラギノ角ゴ Pro W3"/>
                <a:cs typeface="Times New Roman"/>
              </a:rPr>
              <a:t>T</a:t>
            </a:r>
            <a:r>
              <a:rPr kumimoji="1" lang="en-US" altLang="ja-JP" sz="1400" baseline="-25000" dirty="0">
                <a:latin typeface="Times New Roman"/>
                <a:ea typeface="ヒラギノ角ゴ Pro W3"/>
                <a:cs typeface="Times New Roman"/>
              </a:rPr>
              <a:t>A</a:t>
            </a:r>
            <a:endParaRPr kumimoji="1" lang="ja-JP" altLang="en-US" sz="1400" baseline="-25000" dirty="0">
              <a:latin typeface="Times New Roman"/>
              <a:ea typeface="ヒラギノ角ゴ Pro W3"/>
              <a:cs typeface="Times New Roman"/>
            </a:endParaRPr>
          </a:p>
        </p:txBody>
      </p:sp>
      <p:sp>
        <p:nvSpPr>
          <p:cNvPr id="18" name="テキスト ボックス 17"/>
          <p:cNvSpPr txBox="1"/>
          <p:nvPr/>
        </p:nvSpPr>
        <p:spPr>
          <a:xfrm>
            <a:off x="6360070" y="4401357"/>
            <a:ext cx="451369" cy="307777"/>
          </a:xfrm>
          <a:prstGeom prst="rect">
            <a:avLst/>
          </a:prstGeom>
          <a:noFill/>
        </p:spPr>
        <p:txBody>
          <a:bodyPr wrap="none" rtlCol="0">
            <a:spAutoFit/>
          </a:bodyPr>
          <a:lstStyle/>
          <a:p>
            <a:r>
              <a:rPr kumimoji="1" lang="en-US" altLang="ja-JP" sz="1400" i="1" dirty="0">
                <a:latin typeface="Times New Roman"/>
                <a:ea typeface="ヒラギノ角ゴ Pro W3"/>
                <a:cs typeface="Times New Roman"/>
              </a:rPr>
              <a:t>T</a:t>
            </a:r>
            <a:r>
              <a:rPr kumimoji="1" lang="en-US" altLang="ja-JP" sz="1400" baseline="-25000" dirty="0">
                <a:latin typeface="Times New Roman"/>
                <a:ea typeface="ヒラギノ角ゴ Pro W3"/>
                <a:cs typeface="Times New Roman"/>
              </a:rPr>
              <a:t>A</a:t>
            </a:r>
            <a:r>
              <a:rPr kumimoji="1" lang="en-US" altLang="ja-JP" sz="1400" baseline="30000" dirty="0">
                <a:latin typeface="Times New Roman"/>
                <a:ea typeface="ヒラギノ角ゴ Pro W3"/>
                <a:cs typeface="Times New Roman"/>
              </a:rPr>
              <a:t>*</a:t>
            </a:r>
            <a:endParaRPr kumimoji="1" lang="ja-JP" altLang="en-US" sz="1400" baseline="30000" dirty="0">
              <a:latin typeface="Times New Roman"/>
              <a:ea typeface="ヒラギノ角ゴ Pro W3"/>
              <a:cs typeface="Times New Roman"/>
            </a:endParaRPr>
          </a:p>
        </p:txBody>
      </p:sp>
      <p:sp>
        <p:nvSpPr>
          <p:cNvPr id="19" name="右矢印 18"/>
          <p:cNvSpPr/>
          <p:nvPr/>
        </p:nvSpPr>
        <p:spPr>
          <a:xfrm>
            <a:off x="2817091" y="4952479"/>
            <a:ext cx="505689" cy="307777"/>
          </a:xfrm>
          <a:prstGeom prst="righ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3258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kumimoji="1" lang="ja-JP" altLang="en-US" dirty="0">
                <a:latin typeface="Times New Roman"/>
                <a:ea typeface="ヒラギノ角ゴ Pro W3"/>
                <a:cs typeface="Times New Roman"/>
              </a:rPr>
              <a:t>ポインティング観測</a:t>
            </a:r>
          </a:p>
        </p:txBody>
      </p:sp>
      <p:sp>
        <p:nvSpPr>
          <p:cNvPr id="3" name="コンテンツ プレースホルダー 2"/>
          <p:cNvSpPr>
            <a:spLocks noGrp="1"/>
          </p:cNvSpPr>
          <p:nvPr>
            <p:ph idx="1"/>
          </p:nvPr>
        </p:nvSpPr>
        <p:spPr>
          <a:xfrm>
            <a:off x="457200" y="1765300"/>
            <a:ext cx="8229600" cy="4525963"/>
          </a:xfrm>
        </p:spPr>
        <p:txBody>
          <a:bodyPr>
            <a:normAutofit/>
          </a:bodyPr>
          <a:lstStyle/>
          <a:p>
            <a:r>
              <a:rPr lang="ja-JP" altLang="en-US" sz="2800" dirty="0">
                <a:latin typeface="Times New Roman"/>
                <a:ea typeface="ヒラギノ角ゴ Pro W3"/>
                <a:cs typeface="Times New Roman"/>
              </a:rPr>
              <a:t>アンテナの向きを補正するための観測</a:t>
            </a:r>
            <a:endParaRPr lang="en-US" altLang="ja-JP" sz="28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重力、風、日射などで指示方向からずれる</a:t>
            </a:r>
            <a:endParaRPr lang="en-US" altLang="ja-JP" sz="2400" dirty="0">
              <a:latin typeface="Times New Roman"/>
              <a:ea typeface="ヒラギノ角ゴ Pro W3"/>
              <a:cs typeface="Times New Roman"/>
            </a:endParaRPr>
          </a:p>
          <a:p>
            <a:r>
              <a:rPr lang="en-US" altLang="ja-JP" sz="2800" dirty="0">
                <a:latin typeface="Times New Roman"/>
                <a:ea typeface="ヒラギノ角ゴ Pro W3"/>
                <a:cs typeface="Times New Roman"/>
              </a:rPr>
              <a:t>5</a:t>
            </a:r>
            <a:r>
              <a:rPr lang="ja-JP" altLang="en-US" sz="2800" dirty="0">
                <a:latin typeface="Times New Roman"/>
                <a:ea typeface="ヒラギノ角ゴ Pro W3"/>
                <a:cs typeface="Times New Roman"/>
              </a:rPr>
              <a:t>点法</a:t>
            </a:r>
            <a:endParaRPr lang="en-US" altLang="ja-JP" sz="28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点源を</a:t>
            </a:r>
            <a:r>
              <a:rPr lang="en-US" altLang="ja-JP" sz="2400" dirty="0">
                <a:latin typeface="Times New Roman"/>
                <a:ea typeface="ヒラギノ角ゴ Pro W3"/>
                <a:cs typeface="Times New Roman"/>
              </a:rPr>
              <a:t>AZ, EL</a:t>
            </a:r>
            <a:r>
              <a:rPr lang="ja-JP" altLang="en-US" sz="2400" dirty="0">
                <a:latin typeface="Times New Roman"/>
                <a:ea typeface="ヒラギノ角ゴ Pro W3"/>
                <a:cs typeface="Times New Roman"/>
              </a:rPr>
              <a:t>それぞれ半ビームずらして</a:t>
            </a:r>
            <a:r>
              <a:rPr lang="en-US" altLang="ja-JP" sz="2400" dirty="0">
                <a:latin typeface="Times New Roman"/>
                <a:ea typeface="ヒラギノ角ゴ Pro W3"/>
                <a:cs typeface="Times New Roman"/>
              </a:rPr>
              <a:t>5</a:t>
            </a:r>
            <a:r>
              <a:rPr lang="ja-JP" altLang="en-US" sz="2400" dirty="0">
                <a:latin typeface="Times New Roman"/>
                <a:ea typeface="ヒラギノ角ゴ Pro W3"/>
                <a:cs typeface="Times New Roman"/>
              </a:rPr>
              <a:t>点観測</a:t>
            </a:r>
            <a:endParaRPr lang="en-US" altLang="ja-JP" sz="2400" dirty="0">
              <a:latin typeface="Times New Roman"/>
              <a:ea typeface="ヒラギノ角ゴ Pro W3"/>
              <a:cs typeface="Times New Roman"/>
            </a:endParaRP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a:solidFill>
                  <a:schemeClr val="tx1">
                    <a:lumMod val="65000"/>
                    <a:lumOff val="35000"/>
                  </a:schemeClr>
                </a:solidFill>
                <a:latin typeface="Calibri"/>
                <a:ea typeface="ＭＳ Ｐゴシック"/>
              </a:rPr>
              <a:t>観測実習</a:t>
            </a:r>
            <a:endParaRPr lang="ja-JP" altLang="en-US" dirty="0">
              <a:solidFill>
                <a:schemeClr val="tx1">
                  <a:lumMod val="65000"/>
                  <a:lumOff val="35000"/>
                </a:schemeClr>
              </a:solidFill>
              <a:latin typeface="Calibri"/>
              <a:ea typeface="ＭＳ Ｐゴシック"/>
            </a:endParaRP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18</a:t>
            </a:fld>
            <a:endParaRPr lang="ja-JP" altLang="en-US">
              <a:solidFill>
                <a:schemeClr val="tx1">
                  <a:lumMod val="65000"/>
                  <a:lumOff val="35000"/>
                </a:schemeClr>
              </a:solidFill>
              <a:latin typeface="Calibri"/>
              <a:ea typeface="ＭＳ Ｐゴシック"/>
            </a:endParaRPr>
          </a:p>
        </p:txBody>
      </p:sp>
      <p:sp>
        <p:nvSpPr>
          <p:cNvPr id="11" name="星 5 10"/>
          <p:cNvSpPr/>
          <p:nvPr/>
        </p:nvSpPr>
        <p:spPr>
          <a:xfrm>
            <a:off x="1820118" y="4670136"/>
            <a:ext cx="435866" cy="427181"/>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7532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図 7" descr="pointin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421" y="3336636"/>
            <a:ext cx="4695152" cy="3521364"/>
          </a:xfrm>
          <a:prstGeom prst="rect">
            <a:avLst/>
          </a:prstGeom>
        </p:spPr>
      </p:pic>
      <p:pic>
        <p:nvPicPr>
          <p:cNvPr id="4" name="図 3" descr="pointing_p.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896251"/>
            <a:ext cx="3961748" cy="3961748"/>
          </a:xfrm>
          <a:prstGeom prst="rect">
            <a:avLst/>
          </a:prstGeom>
        </p:spPr>
      </p:pic>
      <p:sp>
        <p:nvSpPr>
          <p:cNvPr id="2" name="タイトル 1"/>
          <p:cNvSpPr>
            <a:spLocks noGrp="1"/>
          </p:cNvSpPr>
          <p:nvPr>
            <p:ph type="title"/>
          </p:nvPr>
        </p:nvSpPr>
        <p:spPr>
          <a:xfrm>
            <a:off x="457200" y="515938"/>
            <a:ext cx="8229600" cy="1143000"/>
          </a:xfrm>
        </p:spPr>
        <p:txBody>
          <a:bodyPr/>
          <a:lstStyle/>
          <a:p>
            <a:r>
              <a:rPr kumimoji="1" lang="ja-JP" altLang="en-US" dirty="0">
                <a:latin typeface="Times New Roman"/>
                <a:ea typeface="ヒラギノ角ゴ Pro W3"/>
                <a:cs typeface="Times New Roman"/>
              </a:rPr>
              <a:t>ポインティング観測</a:t>
            </a:r>
          </a:p>
        </p:txBody>
      </p:sp>
      <p:sp>
        <p:nvSpPr>
          <p:cNvPr id="3" name="コンテンツ プレースホルダー 2"/>
          <p:cNvSpPr>
            <a:spLocks noGrp="1"/>
          </p:cNvSpPr>
          <p:nvPr>
            <p:ph idx="1"/>
          </p:nvPr>
        </p:nvSpPr>
        <p:spPr>
          <a:xfrm>
            <a:off x="457200" y="1765300"/>
            <a:ext cx="8229600" cy="4525963"/>
          </a:xfrm>
        </p:spPr>
        <p:txBody>
          <a:bodyPr>
            <a:normAutofit/>
          </a:bodyPr>
          <a:lstStyle/>
          <a:p>
            <a:r>
              <a:rPr lang="ja-JP" altLang="en-US" sz="2800" dirty="0">
                <a:latin typeface="Times New Roman"/>
                <a:ea typeface="ヒラギノ角ゴ Pro W3"/>
                <a:cs typeface="Times New Roman"/>
              </a:rPr>
              <a:t>アンテナの向きを補正するための観測</a:t>
            </a:r>
            <a:endParaRPr lang="en-US" altLang="ja-JP" sz="28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重力、風、日射などで指示方向からずれる</a:t>
            </a:r>
            <a:endParaRPr lang="en-US" altLang="ja-JP" sz="2400" dirty="0">
              <a:latin typeface="Times New Roman"/>
              <a:ea typeface="ヒラギノ角ゴ Pro W3"/>
              <a:cs typeface="Times New Roman"/>
            </a:endParaRPr>
          </a:p>
          <a:p>
            <a:r>
              <a:rPr lang="en-US" altLang="ja-JP" sz="2800" dirty="0">
                <a:latin typeface="Times New Roman"/>
                <a:ea typeface="ヒラギノ角ゴ Pro W3"/>
                <a:cs typeface="Times New Roman"/>
              </a:rPr>
              <a:t>5</a:t>
            </a:r>
            <a:r>
              <a:rPr lang="ja-JP" altLang="en-US" sz="2800" dirty="0">
                <a:latin typeface="Times New Roman"/>
                <a:ea typeface="ヒラギノ角ゴ Pro W3"/>
                <a:cs typeface="Times New Roman"/>
              </a:rPr>
              <a:t>点法</a:t>
            </a:r>
            <a:endParaRPr lang="en-US" altLang="ja-JP" sz="28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点源を</a:t>
            </a:r>
            <a:r>
              <a:rPr lang="en-US" altLang="ja-JP" sz="2400" dirty="0">
                <a:latin typeface="Times New Roman"/>
                <a:ea typeface="ヒラギノ角ゴ Pro W3"/>
                <a:cs typeface="Times New Roman"/>
              </a:rPr>
              <a:t>AZ, EL</a:t>
            </a:r>
            <a:r>
              <a:rPr lang="ja-JP" altLang="en-US" sz="2400" dirty="0">
                <a:latin typeface="Times New Roman"/>
                <a:ea typeface="ヒラギノ角ゴ Pro W3"/>
                <a:cs typeface="Times New Roman"/>
              </a:rPr>
              <a:t>それぞれ半ビームずらして</a:t>
            </a:r>
            <a:r>
              <a:rPr lang="en-US" altLang="ja-JP" sz="2400" dirty="0">
                <a:latin typeface="Times New Roman"/>
                <a:ea typeface="ヒラギノ角ゴ Pro W3"/>
                <a:cs typeface="Times New Roman"/>
              </a:rPr>
              <a:t>5</a:t>
            </a:r>
            <a:r>
              <a:rPr lang="ja-JP" altLang="en-US" sz="2400" dirty="0">
                <a:latin typeface="Times New Roman"/>
                <a:ea typeface="ヒラギノ角ゴ Pro W3"/>
                <a:cs typeface="Times New Roman"/>
              </a:rPr>
              <a:t>点観測</a:t>
            </a:r>
            <a:endParaRPr lang="en-US" altLang="ja-JP" sz="2400" dirty="0">
              <a:latin typeface="Times New Roman"/>
              <a:ea typeface="ヒラギノ角ゴ Pro W3"/>
              <a:cs typeface="Times New Roman"/>
            </a:endParaRP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a:solidFill>
                  <a:schemeClr val="tx1">
                    <a:lumMod val="65000"/>
                    <a:lumOff val="35000"/>
                  </a:schemeClr>
                </a:solidFill>
                <a:latin typeface="Calibri"/>
                <a:ea typeface="ＭＳ Ｐゴシック"/>
              </a:rPr>
              <a:t>観測実習</a:t>
            </a:r>
            <a:endParaRPr lang="ja-JP" altLang="en-US" dirty="0">
              <a:solidFill>
                <a:schemeClr val="tx1">
                  <a:lumMod val="65000"/>
                  <a:lumOff val="35000"/>
                </a:schemeClr>
              </a:solidFill>
              <a:latin typeface="Calibri"/>
              <a:ea typeface="ＭＳ Ｐゴシック"/>
            </a:endParaRP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19</a:t>
            </a:fld>
            <a:endParaRPr lang="ja-JP" altLang="en-US">
              <a:solidFill>
                <a:schemeClr val="tx1">
                  <a:lumMod val="65000"/>
                  <a:lumOff val="35000"/>
                </a:schemeClr>
              </a:solidFill>
              <a:latin typeface="Calibri"/>
              <a:ea typeface="ＭＳ Ｐゴシック"/>
            </a:endParaRPr>
          </a:p>
        </p:txBody>
      </p:sp>
      <p:sp>
        <p:nvSpPr>
          <p:cNvPr id="11" name="星 5 10"/>
          <p:cNvSpPr/>
          <p:nvPr/>
        </p:nvSpPr>
        <p:spPr>
          <a:xfrm>
            <a:off x="1820118" y="4670136"/>
            <a:ext cx="435866" cy="427181"/>
          </a:xfrm>
          <a:prstGeom prst="star5">
            <a:avLst/>
          </a:prstGeom>
          <a:solidFill>
            <a:srgbClr val="FFFF00">
              <a:alpha val="3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4011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normAutofit/>
          </a:bodyPr>
          <a:lstStyle/>
          <a:p>
            <a:r>
              <a:rPr lang="en-US" altLang="en-US" dirty="0">
                <a:latin typeface="Times New Roman"/>
                <a:ea typeface="ヒラギノ角ゴ Pro W3"/>
                <a:cs typeface="Times New Roman"/>
              </a:rPr>
              <a:t>目次</a:t>
            </a:r>
            <a:endParaRPr kumimoji="1" lang="ja-JP" altLang="en-US" dirty="0">
              <a:latin typeface="Times New Roman"/>
              <a:ea typeface="ヒラギノ角ゴ Pro W3"/>
              <a:cs typeface="Times New Roman"/>
            </a:endParaRPr>
          </a:p>
        </p:txBody>
      </p:sp>
      <p:sp>
        <p:nvSpPr>
          <p:cNvPr id="3" name="コンテンツ プレースホルダー 2"/>
          <p:cNvSpPr>
            <a:spLocks noGrp="1"/>
          </p:cNvSpPr>
          <p:nvPr>
            <p:ph idx="1"/>
          </p:nvPr>
        </p:nvSpPr>
        <p:spPr>
          <a:xfrm>
            <a:off x="457200" y="1765300"/>
            <a:ext cx="8229600" cy="4525963"/>
          </a:xfrm>
        </p:spPr>
        <p:txBody>
          <a:bodyPr>
            <a:normAutofit/>
          </a:bodyPr>
          <a:lstStyle/>
          <a:p>
            <a:r>
              <a:rPr lang="ja-JP" altLang="en-US" sz="2800" dirty="0">
                <a:latin typeface="Times New Roman"/>
                <a:ea typeface="ヒラギノ角ゴ Pro W3"/>
                <a:cs typeface="Times New Roman"/>
              </a:rPr>
              <a:t>観測実習の目標</a:t>
            </a:r>
            <a:endParaRPr lang="en-US" altLang="ja-JP" sz="2800" dirty="0">
              <a:latin typeface="Times New Roman"/>
              <a:ea typeface="ヒラギノ角ゴ Pro W3"/>
              <a:cs typeface="Times New Roman"/>
            </a:endParaRPr>
          </a:p>
          <a:p>
            <a:r>
              <a:rPr lang="ja-JP" altLang="en-US" sz="2800" dirty="0">
                <a:latin typeface="Times New Roman"/>
                <a:ea typeface="ヒラギノ角ゴ Pro W3"/>
                <a:cs typeface="Times New Roman"/>
              </a:rPr>
              <a:t>導入</a:t>
            </a:r>
            <a:endParaRPr lang="en-US" altLang="ja-JP" sz="2800" dirty="0">
              <a:latin typeface="Times New Roman"/>
              <a:ea typeface="ヒラギノ角ゴ Pro W3"/>
              <a:cs typeface="Times New Roman"/>
            </a:endParaRPr>
          </a:p>
          <a:p>
            <a:pPr lvl="1"/>
            <a:r>
              <a:rPr lang="en-US" altLang="ja-JP" sz="2400" dirty="0">
                <a:latin typeface="Times New Roman"/>
                <a:ea typeface="ヒラギノ角ゴ Pro W3"/>
                <a:cs typeface="Times New Roman"/>
              </a:rPr>
              <a:t>(</a:t>
            </a:r>
            <a:r>
              <a:rPr lang="ja-JP" altLang="en-US" sz="2400" dirty="0">
                <a:latin typeface="Times New Roman"/>
                <a:ea typeface="ヒラギノ角ゴ Pro W3"/>
                <a:cs typeface="Times New Roman"/>
              </a:rPr>
              <a:t>電波観測</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天文学</a:t>
            </a:r>
            <a:endParaRPr lang="en-US" altLang="ja-JP" sz="24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観測装置</a:t>
            </a:r>
            <a:endParaRPr lang="en-US" altLang="ja-JP" sz="2400" dirty="0">
              <a:latin typeface="Times New Roman"/>
              <a:ea typeface="ヒラギノ角ゴ Pro W3"/>
              <a:cs typeface="Times New Roman"/>
            </a:endParaRPr>
          </a:p>
          <a:p>
            <a:r>
              <a:rPr lang="ja-JP" altLang="en-US" sz="2800" dirty="0">
                <a:latin typeface="Times New Roman"/>
                <a:ea typeface="ヒラギノ角ゴ Pro W3"/>
                <a:cs typeface="Times New Roman"/>
              </a:rPr>
              <a:t>実習内容</a:t>
            </a:r>
            <a:endParaRPr lang="en-US" altLang="ja-JP" sz="28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指示書作成</a:t>
            </a:r>
            <a:endParaRPr lang="en-US" altLang="ja-JP" sz="24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観測</a:t>
            </a:r>
            <a:endParaRPr lang="en-US" altLang="ja-JP" sz="24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データリダクション</a:t>
            </a:r>
            <a:endParaRPr kumimoji="1" lang="ja-JP" altLang="en-US" sz="2400" dirty="0">
              <a:latin typeface="Times New Roman"/>
              <a:ea typeface="ヒラギノ角ゴ Pro W3"/>
              <a:cs typeface="Times New Roman"/>
            </a:endParaRP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a:solidFill>
                  <a:schemeClr val="tx1">
                    <a:lumMod val="65000"/>
                    <a:lumOff val="35000"/>
                  </a:schemeClr>
                </a:solidFill>
                <a:latin typeface="Calibri"/>
                <a:ea typeface="ＭＳ Ｐゴシック"/>
              </a:rPr>
              <a:t>観測実習</a:t>
            </a:r>
            <a:endParaRPr lang="ja-JP" altLang="en-US" dirty="0">
              <a:solidFill>
                <a:schemeClr val="tx1">
                  <a:lumMod val="65000"/>
                  <a:lumOff val="35000"/>
                </a:schemeClr>
              </a:solidFill>
              <a:latin typeface="Calibri"/>
              <a:ea typeface="ＭＳ Ｐゴシック"/>
            </a:endParaRP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2</a:t>
            </a:fld>
            <a:endParaRPr lang="ja-JP" altLang="en-US">
              <a:solidFill>
                <a:schemeClr val="tx1">
                  <a:lumMod val="65000"/>
                  <a:lumOff val="35000"/>
                </a:schemeClr>
              </a:solidFill>
              <a:latin typeface="Calibri"/>
              <a:ea typeface="ＭＳ Ｐゴシック"/>
            </a:endParaRPr>
          </a:p>
        </p:txBody>
      </p:sp>
    </p:spTree>
    <p:extLst>
      <p:ext uri="{BB962C8B-B14F-4D97-AF65-F5344CB8AC3E}">
        <p14:creationId xmlns:p14="http://schemas.microsoft.com/office/powerpoint/2010/main" val="3231524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kumimoji="1" lang="en-US" altLang="ja-JP" dirty="0">
                <a:latin typeface="Times New Roman"/>
                <a:ea typeface="ヒラギノ角ゴ Pro W3"/>
                <a:cs typeface="Times New Roman"/>
              </a:rPr>
              <a:t>H22</a:t>
            </a:r>
            <a:endParaRPr kumimoji="1" lang="ja-JP" altLang="en-US" dirty="0">
              <a:latin typeface="Times New Roman"/>
              <a:ea typeface="ヒラギノ角ゴ Pro W3"/>
              <a:cs typeface="Times New Roman"/>
            </a:endParaRPr>
          </a:p>
        </p:txBody>
      </p:sp>
      <p:sp>
        <p:nvSpPr>
          <p:cNvPr id="3" name="コンテンツ プレースホルダー 2"/>
          <p:cNvSpPr>
            <a:spLocks noGrp="1"/>
          </p:cNvSpPr>
          <p:nvPr>
            <p:ph idx="1"/>
          </p:nvPr>
        </p:nvSpPr>
        <p:spPr>
          <a:xfrm>
            <a:off x="457200" y="1765300"/>
            <a:ext cx="8229600" cy="4525963"/>
          </a:xfrm>
        </p:spPr>
        <p:txBody>
          <a:bodyPr>
            <a:normAutofit/>
          </a:bodyPr>
          <a:lstStyle/>
          <a:p>
            <a:r>
              <a:rPr lang="ja-JP" altLang="en-US" sz="2800" dirty="0">
                <a:latin typeface="Times New Roman"/>
                <a:ea typeface="ヒラギノ角ゴ Pro W3"/>
                <a:cs typeface="Times New Roman"/>
              </a:rPr>
              <a:t>スーパーヘテロダイン受信機</a:t>
            </a:r>
            <a:endParaRPr lang="en-US" altLang="ja-JP" sz="28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観測する電波</a:t>
            </a:r>
            <a:r>
              <a:rPr lang="en-US" altLang="ja-JP" sz="2400" dirty="0">
                <a:latin typeface="Times New Roman"/>
                <a:ea typeface="ヒラギノ角ゴ Pro W3"/>
                <a:cs typeface="Times New Roman"/>
              </a:rPr>
              <a:t> (RF)</a:t>
            </a:r>
            <a:r>
              <a:rPr lang="ja-JP" altLang="en-US" sz="2400" dirty="0">
                <a:latin typeface="Times New Roman"/>
                <a:ea typeface="ヒラギノ角ゴ Pro W3"/>
                <a:cs typeface="Times New Roman"/>
              </a:rPr>
              <a:t>を基準信号</a:t>
            </a:r>
            <a:r>
              <a:rPr lang="en-US" altLang="ja-JP" sz="2400" dirty="0">
                <a:latin typeface="Times New Roman"/>
                <a:ea typeface="ヒラギノ角ゴ Pro W3"/>
                <a:cs typeface="Times New Roman"/>
              </a:rPr>
              <a:t> (LO)</a:t>
            </a:r>
            <a:r>
              <a:rPr lang="ja-JP" altLang="en-US" sz="2400" dirty="0">
                <a:latin typeface="Times New Roman"/>
                <a:ea typeface="ヒラギノ角ゴ Pro W3"/>
                <a:cs typeface="Times New Roman"/>
              </a:rPr>
              <a:t>と混ぜて低い周波数</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中間周波数</a:t>
            </a:r>
            <a:r>
              <a:rPr lang="en-US" altLang="ja-JP" sz="2400" dirty="0">
                <a:latin typeface="Times New Roman"/>
                <a:ea typeface="ヒラギノ角ゴ Pro W3"/>
                <a:cs typeface="Times New Roman"/>
              </a:rPr>
              <a:t>, IF)</a:t>
            </a:r>
            <a:r>
              <a:rPr lang="ja-JP" altLang="en-US" sz="2400" dirty="0">
                <a:latin typeface="Times New Roman"/>
                <a:ea typeface="ヒラギノ角ゴ Pro W3"/>
                <a:cs typeface="Times New Roman"/>
              </a:rPr>
              <a:t>へ変換する</a:t>
            </a:r>
            <a:endParaRPr lang="en-US" altLang="ja-JP" sz="24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高周波数を扱うのは難しい</a:t>
            </a:r>
            <a:endParaRPr lang="en-US" altLang="en-US" sz="2400" dirty="0">
              <a:latin typeface="Times New Roman"/>
              <a:ea typeface="ヒラギノ角ゴ Pro W3"/>
              <a:cs typeface="Times New Roman"/>
            </a:endParaRPr>
          </a:p>
          <a:p>
            <a:r>
              <a:rPr lang="en-US" altLang="en-US" sz="2800" dirty="0">
                <a:latin typeface="Times New Roman"/>
                <a:ea typeface="ヒラギノ角ゴ Pro W3"/>
                <a:cs typeface="Times New Roman"/>
              </a:rPr>
              <a:t>HEMT</a:t>
            </a:r>
            <a:r>
              <a:rPr lang="ja-JP" altLang="en-US" sz="2800" dirty="0">
                <a:latin typeface="Times New Roman"/>
                <a:ea typeface="ヒラギノ角ゴ Pro W3"/>
                <a:cs typeface="Times New Roman"/>
              </a:rPr>
              <a:t>を用いた信号増幅</a:t>
            </a:r>
            <a:endParaRPr lang="en-US" altLang="en-US" sz="2800" dirty="0">
              <a:latin typeface="Times New Roman"/>
              <a:ea typeface="ヒラギノ角ゴ Pro W3"/>
              <a:cs typeface="Times New Roman"/>
            </a:endParaRPr>
          </a:p>
          <a:p>
            <a:pPr lvl="1"/>
            <a:r>
              <a:rPr lang="en-US" altLang="en-US" sz="2400" dirty="0">
                <a:latin typeface="Times New Roman"/>
                <a:ea typeface="ヒラギノ角ゴ Pro W3"/>
                <a:cs typeface="Times New Roman"/>
              </a:rPr>
              <a:t>RF</a:t>
            </a:r>
            <a:r>
              <a:rPr lang="ja-JP" altLang="en-US" sz="2400" dirty="0">
                <a:latin typeface="Times New Roman"/>
                <a:ea typeface="ヒラギノ角ゴ Pro W3"/>
                <a:cs typeface="Times New Roman"/>
              </a:rPr>
              <a:t>を直接増幅</a:t>
            </a:r>
            <a:endParaRPr lang="en-US" altLang="ja-JP" sz="24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周波数変換をする前に増幅した方がノイズが小さい</a:t>
            </a:r>
            <a:endParaRPr lang="en-US" altLang="en-US" sz="2400" dirty="0">
              <a:latin typeface="Times New Roman"/>
              <a:ea typeface="ヒラギノ角ゴ Pro W3"/>
              <a:cs typeface="Times New Roman"/>
            </a:endParaRPr>
          </a:p>
          <a:p>
            <a:r>
              <a:rPr lang="ja-JP" altLang="en-US" sz="2800" dirty="0">
                <a:latin typeface="Times New Roman"/>
                <a:ea typeface="ヒラギノ角ゴ Pro W3"/>
                <a:cs typeface="Times New Roman"/>
              </a:rPr>
              <a:t>両円偏波を分離してそれぞれを受信可能</a:t>
            </a:r>
            <a:endParaRPr lang="en-US" altLang="ja-JP" sz="2800" dirty="0">
              <a:latin typeface="Times New Roman"/>
              <a:ea typeface="ヒラギノ角ゴ Pro W3"/>
              <a:cs typeface="Times New Roman"/>
            </a:endParaRP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dirty="0">
                <a:solidFill>
                  <a:schemeClr val="tx1">
                    <a:lumMod val="65000"/>
                    <a:lumOff val="35000"/>
                  </a:schemeClr>
                </a:solidFill>
                <a:latin typeface="Calibri"/>
                <a:ea typeface="ＭＳ Ｐゴシック"/>
              </a:rPr>
              <a:t>観測実習</a:t>
            </a: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20</a:t>
            </a:fld>
            <a:endParaRPr lang="ja-JP" altLang="en-US">
              <a:solidFill>
                <a:schemeClr val="tx1">
                  <a:lumMod val="65000"/>
                  <a:lumOff val="35000"/>
                </a:schemeClr>
              </a:solidFill>
              <a:latin typeface="Calibri"/>
              <a:ea typeface="ＭＳ Ｐゴシック"/>
            </a:endParaRPr>
          </a:p>
        </p:txBody>
      </p:sp>
      <p:sp>
        <p:nvSpPr>
          <p:cNvPr id="8" name="テキスト ボックス 7"/>
          <p:cNvSpPr txBox="1"/>
          <p:nvPr/>
        </p:nvSpPr>
        <p:spPr>
          <a:xfrm>
            <a:off x="6489174" y="1257468"/>
            <a:ext cx="1936949" cy="1015663"/>
          </a:xfrm>
          <a:prstGeom prst="rect">
            <a:avLst/>
          </a:prstGeom>
          <a:noFill/>
          <a:ln>
            <a:solidFill>
              <a:schemeClr val="tx1"/>
            </a:solidFill>
          </a:ln>
        </p:spPr>
        <p:txBody>
          <a:bodyPr wrap="none" rtlCol="0">
            <a:spAutoFit/>
          </a:bodyPr>
          <a:lstStyle/>
          <a:p>
            <a:r>
              <a:rPr kumimoji="1" lang="en-US" altLang="ja-JP" sz="2000" dirty="0">
                <a:latin typeface="Times New Roman"/>
                <a:ea typeface="ヒラギノ角ゴ Pro W3"/>
                <a:cs typeface="Times New Roman"/>
              </a:rPr>
              <a:t>RF: 20 - 25 GHz</a:t>
            </a:r>
          </a:p>
          <a:p>
            <a:r>
              <a:rPr lang="en-US" altLang="ja-JP" sz="2000" dirty="0">
                <a:latin typeface="Times New Roman"/>
                <a:ea typeface="ヒラギノ角ゴ Pro W3"/>
                <a:cs typeface="Times New Roman"/>
              </a:rPr>
              <a:t>LO: 14 - 19 GHz</a:t>
            </a:r>
          </a:p>
          <a:p>
            <a:r>
              <a:rPr kumimoji="1" lang="en-US" altLang="ja-JP" sz="2000" dirty="0">
                <a:latin typeface="Times New Roman"/>
                <a:ea typeface="ヒラギノ角ゴ Pro W3"/>
                <a:cs typeface="Times New Roman"/>
              </a:rPr>
              <a:t>IF: 5 - 7 GHz</a:t>
            </a:r>
            <a:endParaRPr kumimoji="1" lang="ja-JP" altLang="en-US" sz="2000" dirty="0">
              <a:latin typeface="Times New Roman"/>
              <a:ea typeface="ヒラギノ角ゴ Pro W3"/>
              <a:cs typeface="Times New Roman"/>
            </a:endParaRPr>
          </a:p>
        </p:txBody>
      </p:sp>
      <p:cxnSp>
        <p:nvCxnSpPr>
          <p:cNvPr id="9" name="直線矢印コネクタ 8"/>
          <p:cNvCxnSpPr/>
          <p:nvPr/>
        </p:nvCxnSpPr>
        <p:spPr>
          <a:xfrm>
            <a:off x="5783216" y="3957737"/>
            <a:ext cx="2756304"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p:nvPr/>
        </p:nvCxnSpPr>
        <p:spPr>
          <a:xfrm flipV="1">
            <a:off x="6489174" y="3231964"/>
            <a:ext cx="0" cy="72577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正方形/長方形 14"/>
          <p:cNvSpPr/>
          <p:nvPr/>
        </p:nvSpPr>
        <p:spPr>
          <a:xfrm>
            <a:off x="7370762" y="3390727"/>
            <a:ext cx="453585" cy="55567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188661" y="3897733"/>
            <a:ext cx="364202" cy="307777"/>
          </a:xfrm>
          <a:prstGeom prst="rect">
            <a:avLst/>
          </a:prstGeom>
          <a:noFill/>
        </p:spPr>
        <p:txBody>
          <a:bodyPr wrap="none" rtlCol="0">
            <a:spAutoFit/>
          </a:bodyPr>
          <a:lstStyle/>
          <a:p>
            <a:r>
              <a:rPr kumimoji="1" lang="en-US" altLang="ja-JP" sz="1400" dirty="0">
                <a:latin typeface="Times New Roman"/>
                <a:ea typeface="ヒラギノ角ゴ Pro W3"/>
                <a:cs typeface="Times New Roman"/>
              </a:rPr>
              <a:t>23</a:t>
            </a:r>
            <a:endParaRPr kumimoji="1" lang="ja-JP" altLang="en-US" sz="1400" dirty="0">
              <a:latin typeface="Times New Roman"/>
              <a:ea typeface="ヒラギノ角ゴ Pro W3"/>
              <a:cs typeface="Times New Roman"/>
            </a:endParaRPr>
          </a:p>
        </p:txBody>
      </p:sp>
      <p:sp>
        <p:nvSpPr>
          <p:cNvPr id="17" name="テキスト ボックス 16"/>
          <p:cNvSpPr txBox="1"/>
          <p:nvPr/>
        </p:nvSpPr>
        <p:spPr>
          <a:xfrm>
            <a:off x="7642246" y="3896244"/>
            <a:ext cx="364202" cy="307777"/>
          </a:xfrm>
          <a:prstGeom prst="rect">
            <a:avLst/>
          </a:prstGeom>
          <a:noFill/>
        </p:spPr>
        <p:txBody>
          <a:bodyPr wrap="none" rtlCol="0">
            <a:spAutoFit/>
          </a:bodyPr>
          <a:lstStyle/>
          <a:p>
            <a:r>
              <a:rPr kumimoji="1" lang="en-US" altLang="ja-JP" sz="1400" dirty="0">
                <a:latin typeface="Times New Roman"/>
                <a:ea typeface="ヒラギノ角ゴ Pro W3"/>
                <a:cs typeface="Times New Roman"/>
              </a:rPr>
              <a:t>25</a:t>
            </a:r>
            <a:endParaRPr kumimoji="1" lang="ja-JP" altLang="en-US" sz="1400" dirty="0">
              <a:latin typeface="Times New Roman"/>
              <a:ea typeface="ヒラギノ角ゴ Pro W3"/>
              <a:cs typeface="Times New Roman"/>
            </a:endParaRPr>
          </a:p>
        </p:txBody>
      </p:sp>
      <p:sp>
        <p:nvSpPr>
          <p:cNvPr id="18" name="テキスト ボックス 17"/>
          <p:cNvSpPr txBox="1"/>
          <p:nvPr/>
        </p:nvSpPr>
        <p:spPr>
          <a:xfrm>
            <a:off x="8426123" y="3894755"/>
            <a:ext cx="643237" cy="307777"/>
          </a:xfrm>
          <a:prstGeom prst="rect">
            <a:avLst/>
          </a:prstGeom>
          <a:noFill/>
        </p:spPr>
        <p:txBody>
          <a:bodyPr wrap="none" rtlCol="0">
            <a:spAutoFit/>
          </a:bodyPr>
          <a:lstStyle/>
          <a:p>
            <a:r>
              <a:rPr lang="en-US" altLang="ja-JP" sz="1400" dirty="0">
                <a:latin typeface="Times New Roman"/>
                <a:ea typeface="ヒラギノ角ゴ Pro W3"/>
                <a:cs typeface="Times New Roman"/>
              </a:rPr>
              <a:t>(GHz)</a:t>
            </a:r>
            <a:endParaRPr kumimoji="1" lang="ja-JP" altLang="en-US" sz="1400" dirty="0">
              <a:latin typeface="Times New Roman"/>
              <a:ea typeface="ヒラギノ角ゴ Pro W3"/>
              <a:cs typeface="Times New Roman"/>
            </a:endParaRPr>
          </a:p>
        </p:txBody>
      </p:sp>
      <p:sp>
        <p:nvSpPr>
          <p:cNvPr id="19" name="テキスト ボックス 18"/>
          <p:cNvSpPr txBox="1"/>
          <p:nvPr/>
        </p:nvSpPr>
        <p:spPr>
          <a:xfrm>
            <a:off x="6875584" y="3897733"/>
            <a:ext cx="404265" cy="307777"/>
          </a:xfrm>
          <a:prstGeom prst="rect">
            <a:avLst/>
          </a:prstGeom>
          <a:noFill/>
        </p:spPr>
        <p:txBody>
          <a:bodyPr wrap="none" rtlCol="0">
            <a:spAutoFit/>
          </a:bodyPr>
          <a:lstStyle/>
          <a:p>
            <a:r>
              <a:rPr lang="en-US" altLang="ja-JP" sz="1400" dirty="0">
                <a:latin typeface="Times New Roman"/>
                <a:ea typeface="ヒラギノ角ゴ Pro W3"/>
                <a:cs typeface="Times New Roman"/>
              </a:rPr>
              <a:t>RF</a:t>
            </a:r>
            <a:endParaRPr kumimoji="1" lang="ja-JP" altLang="en-US" sz="1400" dirty="0">
              <a:latin typeface="Times New Roman"/>
              <a:ea typeface="ヒラギノ角ゴ Pro W3"/>
              <a:cs typeface="Times New Roman"/>
            </a:endParaRPr>
          </a:p>
        </p:txBody>
      </p:sp>
      <p:sp>
        <p:nvSpPr>
          <p:cNvPr id="20" name="テキスト ボックス 19"/>
          <p:cNvSpPr txBox="1"/>
          <p:nvPr/>
        </p:nvSpPr>
        <p:spPr>
          <a:xfrm>
            <a:off x="6911728" y="4089132"/>
            <a:ext cx="344302" cy="307777"/>
          </a:xfrm>
          <a:prstGeom prst="rect">
            <a:avLst/>
          </a:prstGeom>
          <a:noFill/>
        </p:spPr>
        <p:txBody>
          <a:bodyPr wrap="none" rtlCol="0">
            <a:spAutoFit/>
          </a:bodyPr>
          <a:lstStyle/>
          <a:p>
            <a:r>
              <a:rPr lang="en-US" altLang="ja-JP" sz="1400" dirty="0">
                <a:latin typeface="Times New Roman"/>
                <a:ea typeface="ヒラギノ角ゴ Pro W3"/>
                <a:cs typeface="Times New Roman"/>
              </a:rPr>
              <a:t>IF</a:t>
            </a:r>
            <a:endParaRPr kumimoji="1" lang="ja-JP" altLang="en-US" sz="1400" dirty="0">
              <a:latin typeface="Times New Roman"/>
              <a:ea typeface="ヒラギノ角ゴ Pro W3"/>
              <a:cs typeface="Times New Roman"/>
            </a:endParaRPr>
          </a:p>
        </p:txBody>
      </p:sp>
      <p:sp>
        <p:nvSpPr>
          <p:cNvPr id="21" name="テキスト ボックス 20"/>
          <p:cNvSpPr txBox="1"/>
          <p:nvPr/>
        </p:nvSpPr>
        <p:spPr>
          <a:xfrm>
            <a:off x="7233545" y="4089132"/>
            <a:ext cx="274434" cy="307777"/>
          </a:xfrm>
          <a:prstGeom prst="rect">
            <a:avLst/>
          </a:prstGeom>
          <a:noFill/>
        </p:spPr>
        <p:txBody>
          <a:bodyPr wrap="none" rtlCol="0">
            <a:spAutoFit/>
          </a:bodyPr>
          <a:lstStyle/>
          <a:p>
            <a:r>
              <a:rPr lang="en-US" altLang="ja-JP" sz="1400" dirty="0">
                <a:latin typeface="Times New Roman"/>
                <a:ea typeface="ヒラギノ角ゴ Pro W3"/>
                <a:cs typeface="Times New Roman"/>
              </a:rPr>
              <a:t>5</a:t>
            </a:r>
            <a:endParaRPr kumimoji="1" lang="ja-JP" altLang="en-US" sz="1400" dirty="0">
              <a:latin typeface="Times New Roman"/>
              <a:ea typeface="ヒラギノ角ゴ Pro W3"/>
              <a:cs typeface="Times New Roman"/>
            </a:endParaRPr>
          </a:p>
        </p:txBody>
      </p:sp>
      <p:sp>
        <p:nvSpPr>
          <p:cNvPr id="22" name="テキスト ボックス 21"/>
          <p:cNvSpPr txBox="1"/>
          <p:nvPr/>
        </p:nvSpPr>
        <p:spPr>
          <a:xfrm>
            <a:off x="7687130" y="4089132"/>
            <a:ext cx="274434" cy="307777"/>
          </a:xfrm>
          <a:prstGeom prst="rect">
            <a:avLst/>
          </a:prstGeom>
          <a:noFill/>
        </p:spPr>
        <p:txBody>
          <a:bodyPr wrap="none" rtlCol="0">
            <a:spAutoFit/>
          </a:bodyPr>
          <a:lstStyle/>
          <a:p>
            <a:r>
              <a:rPr lang="en-US" altLang="ja-JP" sz="1400" dirty="0">
                <a:latin typeface="Times New Roman"/>
                <a:ea typeface="ヒラギノ角ゴ Pro W3"/>
                <a:cs typeface="Times New Roman"/>
              </a:rPr>
              <a:t>7</a:t>
            </a:r>
            <a:endParaRPr kumimoji="1" lang="ja-JP" altLang="en-US" sz="1400" dirty="0">
              <a:latin typeface="Times New Roman"/>
              <a:ea typeface="ヒラギノ角ゴ Pro W3"/>
              <a:cs typeface="Times New Roman"/>
            </a:endParaRPr>
          </a:p>
        </p:txBody>
      </p:sp>
      <p:sp>
        <p:nvSpPr>
          <p:cNvPr id="23" name="テキスト ボックス 22"/>
          <p:cNvSpPr txBox="1"/>
          <p:nvPr/>
        </p:nvSpPr>
        <p:spPr>
          <a:xfrm>
            <a:off x="5948000" y="2924187"/>
            <a:ext cx="1178428" cy="307777"/>
          </a:xfrm>
          <a:prstGeom prst="rect">
            <a:avLst/>
          </a:prstGeom>
          <a:noFill/>
        </p:spPr>
        <p:txBody>
          <a:bodyPr wrap="none" rtlCol="0">
            <a:spAutoFit/>
          </a:bodyPr>
          <a:lstStyle/>
          <a:p>
            <a:r>
              <a:rPr lang="en-US" altLang="ja-JP" sz="1400" dirty="0">
                <a:latin typeface="Times New Roman"/>
                <a:ea typeface="ヒラギノ角ゴ Pro W3"/>
                <a:cs typeface="Times New Roman"/>
              </a:rPr>
              <a:t>LO = 18 GHz</a:t>
            </a:r>
            <a:endParaRPr kumimoji="1" lang="ja-JP" altLang="en-US" sz="1400" dirty="0">
              <a:latin typeface="Times New Roman"/>
              <a:ea typeface="ヒラギノ角ゴ Pro W3"/>
              <a:cs typeface="Times New Roman"/>
            </a:endParaRPr>
          </a:p>
        </p:txBody>
      </p:sp>
    </p:spTree>
    <p:extLst>
      <p:ext uri="{BB962C8B-B14F-4D97-AF65-F5344CB8AC3E}">
        <p14:creationId xmlns:p14="http://schemas.microsoft.com/office/powerpoint/2010/main" val="559633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kumimoji="1" lang="en-US" altLang="ja-JP" dirty="0">
                <a:latin typeface="Times New Roman"/>
                <a:ea typeface="ヒラギノ角ゴ Pro W3"/>
                <a:cs typeface="Times New Roman"/>
              </a:rPr>
              <a:t>SAM45</a:t>
            </a:r>
            <a:endParaRPr kumimoji="1" lang="ja-JP" altLang="en-US" dirty="0">
              <a:latin typeface="Times New Roman"/>
              <a:ea typeface="ヒラギノ角ゴ Pro W3"/>
              <a:cs typeface="Times New Roman"/>
            </a:endParaRPr>
          </a:p>
        </p:txBody>
      </p:sp>
      <p:sp>
        <p:nvSpPr>
          <p:cNvPr id="3" name="コンテンツ プレースホルダー 2"/>
          <p:cNvSpPr>
            <a:spLocks noGrp="1"/>
          </p:cNvSpPr>
          <p:nvPr>
            <p:ph idx="1"/>
          </p:nvPr>
        </p:nvSpPr>
        <p:spPr>
          <a:xfrm>
            <a:off x="457200" y="1765300"/>
            <a:ext cx="8229600" cy="4525963"/>
          </a:xfrm>
        </p:spPr>
        <p:txBody>
          <a:bodyPr>
            <a:normAutofit/>
          </a:bodyPr>
          <a:lstStyle/>
          <a:p>
            <a:r>
              <a:rPr lang="ja-JP" altLang="en-US" sz="2800" dirty="0">
                <a:latin typeface="Times New Roman"/>
                <a:ea typeface="ヒラギノ角ゴ Pro W3"/>
                <a:cs typeface="Times New Roman"/>
              </a:rPr>
              <a:t>デジタル分光計</a:t>
            </a:r>
            <a:endParaRPr lang="en-US" altLang="ja-JP" sz="28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デジタル信号を渡す必要がある</a:t>
            </a:r>
            <a:br>
              <a:rPr lang="en-US" altLang="ja-JP" sz="2400" dirty="0">
                <a:latin typeface="Times New Roman"/>
                <a:ea typeface="ヒラギノ角ゴ Pro W3"/>
                <a:cs typeface="Times New Roman"/>
              </a:rPr>
            </a:br>
            <a:r>
              <a:rPr lang="en-US" altLang="ja-JP" sz="2400" dirty="0">
                <a:latin typeface="Times New Roman"/>
                <a:ea typeface="ヒラギノ角ゴ Pro W3"/>
                <a:cs typeface="Times New Roman"/>
              </a:rPr>
              <a:t>→ OCTAD</a:t>
            </a:r>
            <a:r>
              <a:rPr lang="ja-JP" altLang="en-US" sz="2400" dirty="0">
                <a:latin typeface="Times New Roman"/>
                <a:ea typeface="ヒラギノ角ゴ Pro W3"/>
                <a:cs typeface="Times New Roman"/>
              </a:rPr>
              <a:t>でデジタル信号へ</a:t>
            </a:r>
            <a:endParaRPr lang="en-US" altLang="ja-JP" sz="2400" dirty="0">
              <a:latin typeface="Times New Roman"/>
              <a:ea typeface="ヒラギノ角ゴ Pro W3"/>
              <a:cs typeface="Times New Roman"/>
            </a:endParaRPr>
          </a:p>
          <a:p>
            <a:r>
              <a:rPr lang="ja-JP" altLang="en-US" sz="2800" dirty="0">
                <a:latin typeface="Times New Roman"/>
                <a:ea typeface="ヒラギノ角ゴ Pro W3"/>
                <a:cs typeface="Times New Roman"/>
              </a:rPr>
              <a:t>時系列データを</a:t>
            </a:r>
            <a:br>
              <a:rPr lang="en-US" altLang="ja-JP" sz="2800" dirty="0">
                <a:latin typeface="Times New Roman"/>
                <a:ea typeface="ヒラギノ角ゴ Pro W3"/>
                <a:cs typeface="Times New Roman"/>
              </a:rPr>
            </a:br>
            <a:r>
              <a:rPr lang="ja-JP" altLang="en-US" sz="2800" dirty="0">
                <a:latin typeface="Times New Roman"/>
                <a:ea typeface="ヒラギノ角ゴ Pro W3"/>
                <a:cs typeface="Times New Roman"/>
              </a:rPr>
              <a:t>フーリエ変換して</a:t>
            </a:r>
            <a:br>
              <a:rPr lang="en-US" altLang="ja-JP" sz="2800" dirty="0">
                <a:latin typeface="Times New Roman"/>
                <a:ea typeface="ヒラギノ角ゴ Pro W3"/>
                <a:cs typeface="Times New Roman"/>
              </a:rPr>
            </a:br>
            <a:r>
              <a:rPr lang="ja-JP" altLang="en-US" sz="2800" dirty="0">
                <a:latin typeface="Times New Roman"/>
                <a:ea typeface="ヒラギノ角ゴ Pro W3"/>
                <a:cs typeface="Times New Roman"/>
              </a:rPr>
              <a:t>スペクトルを得る</a:t>
            </a:r>
            <a:endParaRPr lang="en-US" altLang="ja-JP" sz="2800" dirty="0">
              <a:latin typeface="Times New Roman"/>
              <a:ea typeface="ヒラギノ角ゴ Pro W3"/>
              <a:cs typeface="Times New Roman"/>
            </a:endParaRPr>
          </a:p>
          <a:p>
            <a:r>
              <a:rPr lang="ja-JP" altLang="en-US" sz="2800" dirty="0">
                <a:latin typeface="Times New Roman"/>
                <a:ea typeface="ヒラギノ角ゴ Pro W3"/>
                <a:cs typeface="Times New Roman"/>
              </a:rPr>
              <a:t>基本性能</a:t>
            </a:r>
            <a:endParaRPr lang="en-US" altLang="ja-JP" sz="28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分光点</a:t>
            </a:r>
            <a:r>
              <a:rPr lang="en-US" altLang="ja-JP" sz="2400" dirty="0">
                <a:latin typeface="Times New Roman"/>
                <a:ea typeface="ヒラギノ角ゴ Pro W3"/>
                <a:cs typeface="Times New Roman"/>
              </a:rPr>
              <a:t> (</a:t>
            </a:r>
            <a:r>
              <a:rPr lang="en-US" altLang="en-US" sz="2400" dirty="0">
                <a:latin typeface="Times New Roman"/>
                <a:ea typeface="ヒラギノ角ゴ Pro W3"/>
                <a:cs typeface="Times New Roman"/>
              </a:rPr>
              <a:t>channel</a:t>
            </a:r>
            <a:r>
              <a:rPr lang="en-US" altLang="ja-JP" sz="2400" dirty="0">
                <a:latin typeface="Times New Roman"/>
                <a:ea typeface="ヒラギノ角ゴ Pro W3"/>
                <a:cs typeface="Times New Roman"/>
              </a:rPr>
              <a:t>)</a:t>
            </a:r>
            <a:r>
              <a:rPr lang="ja-JP" altLang="en-US" sz="2400" dirty="0">
                <a:latin typeface="Times New Roman"/>
                <a:ea typeface="ヒラギノ角ゴ Pro W3"/>
                <a:cs typeface="Times New Roman"/>
              </a:rPr>
              <a:t>数</a:t>
            </a:r>
            <a:r>
              <a:rPr lang="en-US" altLang="ja-JP" sz="2400" dirty="0">
                <a:latin typeface="Times New Roman"/>
                <a:ea typeface="ヒラギノ角ゴ Pro W3"/>
                <a:cs typeface="Times New Roman"/>
              </a:rPr>
              <a:t>: 4096</a:t>
            </a:r>
          </a:p>
          <a:p>
            <a:pPr lvl="1"/>
            <a:r>
              <a:rPr lang="en-US" altLang="ja-JP" sz="2400" dirty="0">
                <a:latin typeface="Times New Roman"/>
                <a:ea typeface="ヒラギノ角ゴ Pro W3"/>
                <a:cs typeface="Times New Roman"/>
              </a:rPr>
              <a:t>channel</a:t>
            </a:r>
            <a:r>
              <a:rPr lang="ja-JP" altLang="en-US" sz="2400" dirty="0">
                <a:latin typeface="Times New Roman"/>
                <a:ea typeface="ヒラギノ角ゴ Pro W3"/>
                <a:cs typeface="Times New Roman"/>
              </a:rPr>
              <a:t>間隔</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可変</a:t>
            </a:r>
            <a:r>
              <a:rPr lang="en-US" altLang="ja-JP" sz="2400" dirty="0">
                <a:latin typeface="Times New Roman"/>
                <a:ea typeface="ヒラギノ角ゴ Pro W3"/>
                <a:cs typeface="Times New Roman"/>
              </a:rPr>
              <a:t> (3.81 - 488.28 kHz)</a:t>
            </a:r>
          </a:p>
          <a:p>
            <a:pPr lvl="1"/>
            <a:r>
              <a:rPr lang="ja-JP" altLang="en-US" sz="2400" dirty="0">
                <a:latin typeface="Times New Roman"/>
                <a:ea typeface="ヒラギノ角ゴ Pro W3"/>
                <a:cs typeface="Times New Roman"/>
              </a:rPr>
              <a:t>バンド幅</a:t>
            </a:r>
            <a:r>
              <a:rPr lang="en-US" altLang="ja-JP" sz="2400" dirty="0">
                <a:latin typeface="Times New Roman"/>
                <a:ea typeface="ヒラギノ角ゴ Pro W3"/>
                <a:cs typeface="Times New Roman"/>
              </a:rPr>
              <a:t>: channel</a:t>
            </a:r>
            <a:r>
              <a:rPr lang="ja-JP" altLang="en-US" sz="2400" dirty="0">
                <a:latin typeface="Times New Roman"/>
                <a:ea typeface="ヒラギノ角ゴ Pro W3"/>
                <a:cs typeface="Times New Roman"/>
              </a:rPr>
              <a:t>間隔</a:t>
            </a:r>
            <a:r>
              <a:rPr lang="en-US" altLang="ja-JP" sz="2400" dirty="0">
                <a:latin typeface="Times New Roman"/>
                <a:ea typeface="ヒラギノ角ゴ Pro W3"/>
                <a:cs typeface="Times New Roman"/>
              </a:rPr>
              <a:t> × 4096</a:t>
            </a: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a:solidFill>
                  <a:schemeClr val="tx1">
                    <a:lumMod val="65000"/>
                    <a:lumOff val="35000"/>
                  </a:schemeClr>
                </a:solidFill>
                <a:latin typeface="Calibri"/>
                <a:ea typeface="ＭＳ Ｐゴシック"/>
              </a:rPr>
              <a:t>観測実習</a:t>
            </a:r>
            <a:endParaRPr lang="ja-JP" altLang="en-US" dirty="0">
              <a:solidFill>
                <a:schemeClr val="tx1">
                  <a:lumMod val="65000"/>
                  <a:lumOff val="35000"/>
                </a:schemeClr>
              </a:solidFill>
              <a:latin typeface="Calibri"/>
              <a:ea typeface="ＭＳ Ｐゴシック"/>
            </a:endParaRP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21</a:t>
            </a:fld>
            <a:endParaRPr lang="ja-JP" altLang="en-US">
              <a:solidFill>
                <a:schemeClr val="tx1">
                  <a:lumMod val="65000"/>
                  <a:lumOff val="35000"/>
                </a:schemeClr>
              </a:solidFill>
              <a:latin typeface="Calibri"/>
              <a:ea typeface="ＭＳ Ｐゴシック"/>
            </a:endParaRPr>
          </a:p>
        </p:txBody>
      </p:sp>
      <p:pic>
        <p:nvPicPr>
          <p:cNvPr id="9" name="図 8" descr="time_dat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5539" y="957661"/>
            <a:ext cx="3657600" cy="2743200"/>
          </a:xfrm>
          <a:prstGeom prst="rect">
            <a:avLst/>
          </a:prstGeom>
        </p:spPr>
      </p:pic>
      <p:pic>
        <p:nvPicPr>
          <p:cNvPr id="10" name="図 9" descr="fft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5539" y="3519755"/>
            <a:ext cx="3657600" cy="2743200"/>
          </a:xfrm>
          <a:prstGeom prst="rect">
            <a:avLst/>
          </a:prstGeom>
        </p:spPr>
      </p:pic>
      <p:sp>
        <p:nvSpPr>
          <p:cNvPr id="13" name="テキスト ボックス 12"/>
          <p:cNvSpPr txBox="1"/>
          <p:nvPr/>
        </p:nvSpPr>
        <p:spPr>
          <a:xfrm>
            <a:off x="5767255" y="3508210"/>
            <a:ext cx="1107996" cy="276999"/>
          </a:xfrm>
          <a:prstGeom prst="rect">
            <a:avLst/>
          </a:prstGeom>
          <a:noFill/>
        </p:spPr>
        <p:txBody>
          <a:bodyPr wrap="none" rtlCol="0">
            <a:spAutoFit/>
          </a:bodyPr>
          <a:lstStyle/>
          <a:p>
            <a:r>
              <a:rPr lang="en-US" altLang="en-US" sz="1200" dirty="0">
                <a:latin typeface="Times New Roman"/>
                <a:ea typeface="ヒラギノ角ゴ Pro W3"/>
                <a:cs typeface="Times New Roman"/>
              </a:rPr>
              <a:t>フーリエ変換</a:t>
            </a:r>
            <a:endParaRPr kumimoji="1" lang="ja-JP" altLang="en-US" sz="1200" dirty="0">
              <a:latin typeface="Times New Roman"/>
              <a:ea typeface="ヒラギノ角ゴ Pro W3"/>
              <a:cs typeface="Times New Roman"/>
            </a:endParaRPr>
          </a:p>
        </p:txBody>
      </p:sp>
      <p:sp>
        <p:nvSpPr>
          <p:cNvPr id="14" name="テキスト ボックス 13"/>
          <p:cNvSpPr txBox="1"/>
          <p:nvPr/>
        </p:nvSpPr>
        <p:spPr>
          <a:xfrm>
            <a:off x="7429266" y="3280300"/>
            <a:ext cx="318796" cy="369332"/>
          </a:xfrm>
          <a:prstGeom prst="rect">
            <a:avLst/>
          </a:prstGeom>
          <a:noFill/>
        </p:spPr>
        <p:txBody>
          <a:bodyPr wrap="none" rtlCol="0">
            <a:spAutoFit/>
          </a:bodyPr>
          <a:lstStyle/>
          <a:p>
            <a:r>
              <a:rPr kumimoji="1" lang="en-US" altLang="ja-JP" i="1" dirty="0">
                <a:latin typeface="Times New Roman"/>
                <a:ea typeface="ヒラギノ角ゴ Pro W3"/>
                <a:cs typeface="Times New Roman"/>
              </a:rPr>
              <a:t>t</a:t>
            </a:r>
            <a:endParaRPr kumimoji="1" lang="ja-JP" altLang="en-US" i="1" dirty="0">
              <a:latin typeface="Times New Roman"/>
              <a:ea typeface="ヒラギノ角ゴ Pro W3"/>
              <a:cs typeface="Times New Roman"/>
            </a:endParaRPr>
          </a:p>
        </p:txBody>
      </p:sp>
      <p:sp>
        <p:nvSpPr>
          <p:cNvPr id="15" name="テキスト ボックス 14"/>
          <p:cNvSpPr txBox="1"/>
          <p:nvPr/>
        </p:nvSpPr>
        <p:spPr>
          <a:xfrm>
            <a:off x="7452356" y="5875751"/>
            <a:ext cx="338567" cy="369332"/>
          </a:xfrm>
          <a:prstGeom prst="rect">
            <a:avLst/>
          </a:prstGeom>
          <a:noFill/>
        </p:spPr>
        <p:txBody>
          <a:bodyPr wrap="none" rtlCol="0">
            <a:spAutoFit/>
          </a:bodyPr>
          <a:lstStyle/>
          <a:p>
            <a:r>
              <a:rPr lang="en-US" altLang="ja-JP" i="1" dirty="0">
                <a:latin typeface="Times New Roman"/>
                <a:ea typeface="ヒラギノ角ゴ Pro W3"/>
                <a:cs typeface="Times New Roman"/>
              </a:rPr>
              <a:t>f</a:t>
            </a:r>
            <a:endParaRPr kumimoji="1" lang="ja-JP" altLang="en-US" i="1" dirty="0">
              <a:latin typeface="Times New Roman"/>
              <a:ea typeface="ヒラギノ角ゴ Pro W3"/>
              <a:cs typeface="Times New Roman"/>
            </a:endParaRPr>
          </a:p>
        </p:txBody>
      </p:sp>
      <p:sp>
        <p:nvSpPr>
          <p:cNvPr id="17" name="右カーブ矢印 16"/>
          <p:cNvSpPr/>
          <p:nvPr/>
        </p:nvSpPr>
        <p:spPr>
          <a:xfrm>
            <a:off x="5685539" y="3268755"/>
            <a:ext cx="344427" cy="818344"/>
          </a:xfrm>
          <a:prstGeom prst="curv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テキスト ボックス 17"/>
          <p:cNvSpPr txBox="1"/>
          <p:nvPr/>
        </p:nvSpPr>
        <p:spPr>
          <a:xfrm>
            <a:off x="7189287" y="6273401"/>
            <a:ext cx="800219" cy="276999"/>
          </a:xfrm>
          <a:prstGeom prst="rect">
            <a:avLst/>
          </a:prstGeom>
          <a:noFill/>
        </p:spPr>
        <p:txBody>
          <a:bodyPr wrap="none" rtlCol="0">
            <a:spAutoFit/>
          </a:bodyPr>
          <a:lstStyle/>
          <a:p>
            <a:r>
              <a:rPr lang="ja-JP" altLang="en-US" sz="1200" dirty="0">
                <a:latin typeface="Times New Roman"/>
                <a:ea typeface="ヒラギノ角ゴ Pro W3"/>
                <a:cs typeface="Times New Roman"/>
              </a:rPr>
              <a:t>バンド幅</a:t>
            </a:r>
            <a:endParaRPr kumimoji="1" lang="ja-JP" altLang="en-US" sz="1200" dirty="0">
              <a:latin typeface="Times New Roman"/>
              <a:ea typeface="ヒラギノ角ゴ Pro W3"/>
              <a:cs typeface="Times New Roman"/>
            </a:endParaRPr>
          </a:p>
        </p:txBody>
      </p:sp>
      <p:cxnSp>
        <p:nvCxnSpPr>
          <p:cNvPr id="20" name="直線矢印コネクタ 19"/>
          <p:cNvCxnSpPr/>
          <p:nvPr/>
        </p:nvCxnSpPr>
        <p:spPr>
          <a:xfrm>
            <a:off x="6130639" y="6291263"/>
            <a:ext cx="2844000"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6228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kumimoji="1" lang="ja-JP" altLang="en-US" dirty="0">
                <a:latin typeface="Times New Roman"/>
                <a:ea typeface="ヒラギノ角ゴ Pro W3"/>
                <a:cs typeface="Times New Roman"/>
              </a:rPr>
              <a:t>実習内容</a:t>
            </a:r>
          </a:p>
        </p:txBody>
      </p:sp>
      <p:sp>
        <p:nvSpPr>
          <p:cNvPr id="3" name="コンテンツ プレースホルダー 2"/>
          <p:cNvSpPr>
            <a:spLocks noGrp="1"/>
          </p:cNvSpPr>
          <p:nvPr>
            <p:ph idx="1"/>
          </p:nvPr>
        </p:nvSpPr>
        <p:spPr>
          <a:xfrm>
            <a:off x="457200" y="1765300"/>
            <a:ext cx="8229600" cy="4525963"/>
          </a:xfrm>
        </p:spPr>
        <p:txBody>
          <a:bodyPr>
            <a:normAutofit/>
          </a:bodyPr>
          <a:lstStyle/>
          <a:p>
            <a:r>
              <a:rPr lang="ja-JP" altLang="en-US" sz="2800" dirty="0">
                <a:latin typeface="Times New Roman"/>
                <a:ea typeface="ヒラギノ角ゴ Pro W3"/>
                <a:cs typeface="Times New Roman"/>
              </a:rPr>
              <a:t>観測計画を立てる</a:t>
            </a:r>
            <a:endParaRPr lang="en-US" altLang="ja-JP" sz="28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先行研究の調査</a:t>
            </a:r>
            <a:endParaRPr lang="en-US" altLang="ja-JP" sz="24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指示書作成</a:t>
            </a:r>
            <a:endParaRPr lang="en-US" altLang="ja-JP" sz="2400" dirty="0">
              <a:latin typeface="Times New Roman"/>
              <a:ea typeface="ヒラギノ角ゴ Pro W3"/>
              <a:cs typeface="Times New Roman"/>
            </a:endParaRPr>
          </a:p>
          <a:p>
            <a:r>
              <a:rPr lang="ja-JP" altLang="en-US" sz="2800" dirty="0">
                <a:latin typeface="Times New Roman"/>
                <a:ea typeface="ヒラギノ角ゴ Pro W3"/>
                <a:cs typeface="Times New Roman"/>
              </a:rPr>
              <a:t>観測</a:t>
            </a:r>
            <a:endParaRPr lang="en-US" altLang="ja-JP" sz="2800" dirty="0">
              <a:latin typeface="Times New Roman"/>
              <a:ea typeface="ヒラギノ角ゴ Pro W3"/>
              <a:cs typeface="Times New Roman"/>
            </a:endParaRPr>
          </a:p>
          <a:p>
            <a:r>
              <a:rPr lang="ja-JP" altLang="en-US" sz="2800" dirty="0">
                <a:latin typeface="Times New Roman"/>
                <a:ea typeface="ヒラギノ角ゴ Pro W3"/>
                <a:cs typeface="Times New Roman"/>
              </a:rPr>
              <a:t>リダクション</a:t>
            </a:r>
            <a:endParaRPr lang="en-US" altLang="ja-JP" sz="2800" dirty="0">
              <a:latin typeface="Times New Roman"/>
              <a:ea typeface="ヒラギノ角ゴ Pro W3"/>
              <a:cs typeface="Times New Roman"/>
            </a:endParaRP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a:solidFill>
                  <a:schemeClr val="tx1">
                    <a:lumMod val="65000"/>
                    <a:lumOff val="35000"/>
                  </a:schemeClr>
                </a:solidFill>
                <a:latin typeface="Calibri"/>
                <a:ea typeface="ＭＳ Ｐゴシック"/>
              </a:rPr>
              <a:t>観測実習</a:t>
            </a:r>
            <a:endParaRPr lang="ja-JP" altLang="en-US" dirty="0">
              <a:solidFill>
                <a:schemeClr val="tx1">
                  <a:lumMod val="65000"/>
                  <a:lumOff val="35000"/>
                </a:schemeClr>
              </a:solidFill>
              <a:latin typeface="Calibri"/>
              <a:ea typeface="ＭＳ Ｐゴシック"/>
            </a:endParaRP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22</a:t>
            </a:fld>
            <a:endParaRPr lang="ja-JP" altLang="en-US">
              <a:solidFill>
                <a:schemeClr val="tx1">
                  <a:lumMod val="65000"/>
                  <a:lumOff val="35000"/>
                </a:schemeClr>
              </a:solidFill>
              <a:latin typeface="Calibri"/>
              <a:ea typeface="ＭＳ Ｐゴシック"/>
            </a:endParaRPr>
          </a:p>
        </p:txBody>
      </p:sp>
    </p:spTree>
    <p:extLst>
      <p:ext uri="{BB962C8B-B14F-4D97-AF65-F5344CB8AC3E}">
        <p14:creationId xmlns:p14="http://schemas.microsoft.com/office/powerpoint/2010/main" val="2866826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kumimoji="1" lang="ja-JP" altLang="en-US" dirty="0">
                <a:latin typeface="Times New Roman"/>
                <a:ea typeface="ヒラギノ角ゴ Pro W3"/>
                <a:cs typeface="Times New Roman"/>
              </a:rPr>
              <a:t>指示書作成</a:t>
            </a:r>
          </a:p>
        </p:txBody>
      </p:sp>
      <p:sp>
        <p:nvSpPr>
          <p:cNvPr id="3" name="コンテンツ プレースホルダー 2"/>
          <p:cNvSpPr>
            <a:spLocks noGrp="1"/>
          </p:cNvSpPr>
          <p:nvPr>
            <p:ph idx="1"/>
          </p:nvPr>
        </p:nvSpPr>
        <p:spPr>
          <a:xfrm>
            <a:off x="457200" y="1765300"/>
            <a:ext cx="8229600" cy="4525963"/>
          </a:xfrm>
        </p:spPr>
        <p:txBody>
          <a:bodyPr>
            <a:normAutofit/>
          </a:bodyPr>
          <a:lstStyle/>
          <a:p>
            <a:r>
              <a:rPr lang="en-US" altLang="en-US" sz="2800" dirty="0">
                <a:latin typeface="Times New Roman"/>
                <a:ea typeface="ヒラギノ角ゴ Pro W3"/>
                <a:cs typeface="Times New Roman"/>
              </a:rPr>
              <a:t>45m</a:t>
            </a:r>
            <a:r>
              <a:rPr lang="ja-JP" altLang="en-US" sz="2800" dirty="0">
                <a:latin typeface="Times New Roman"/>
                <a:ea typeface="ヒラギノ角ゴ Pro W3"/>
                <a:cs typeface="Times New Roman"/>
              </a:rPr>
              <a:t>鏡を観測に合わせて制御する命令文</a:t>
            </a:r>
            <a:endParaRPr lang="en-US" altLang="ja-JP" sz="2800" dirty="0">
              <a:latin typeface="Times New Roman"/>
              <a:ea typeface="ヒラギノ角ゴ Pro W3"/>
              <a:cs typeface="Times New Roman"/>
            </a:endParaRPr>
          </a:p>
          <a:p>
            <a:r>
              <a:rPr lang="ja-JP" altLang="en-US" sz="2800" dirty="0">
                <a:latin typeface="Times New Roman"/>
                <a:ea typeface="ヒラギノ角ゴ Pro W3"/>
                <a:cs typeface="Times New Roman"/>
              </a:rPr>
              <a:t>指示書作成ソフト</a:t>
            </a:r>
            <a:r>
              <a:rPr lang="en-US" altLang="ja-JP" sz="2800" dirty="0">
                <a:latin typeface="Times New Roman"/>
                <a:ea typeface="ヒラギノ角ゴ Pro W3"/>
                <a:cs typeface="Times New Roman"/>
              </a:rPr>
              <a:t>:</a:t>
            </a:r>
            <a:r>
              <a:rPr lang="ja-JP" altLang="en-US" sz="2800" dirty="0">
                <a:latin typeface="Times New Roman"/>
                <a:ea typeface="ヒラギノ角ゴ Pro W3"/>
                <a:cs typeface="Times New Roman"/>
              </a:rPr>
              <a:t> </a:t>
            </a:r>
            <a:r>
              <a:rPr lang="en-US" altLang="ja-JP" sz="2800" dirty="0">
                <a:latin typeface="Times New Roman"/>
                <a:ea typeface="ヒラギノ角ゴ Pro W3"/>
                <a:cs typeface="Times New Roman"/>
              </a:rPr>
              <a:t>nobs</a:t>
            </a:r>
          </a:p>
          <a:p>
            <a:r>
              <a:rPr lang="en-US" altLang="ja-JP" sz="2800" dirty="0">
                <a:latin typeface="Times New Roman"/>
                <a:ea typeface="ヒラギノ角ゴ Pro W3"/>
                <a:cs typeface="Times New Roman"/>
              </a:rPr>
              <a:t>4</a:t>
            </a:r>
            <a:r>
              <a:rPr lang="ja-JP" altLang="en-US" sz="2800" dirty="0">
                <a:latin typeface="Times New Roman"/>
                <a:ea typeface="ヒラギノ角ゴ Pro W3"/>
                <a:cs typeface="Times New Roman"/>
              </a:rPr>
              <a:t>つの</a:t>
            </a:r>
            <a:r>
              <a:rPr lang="en-US" altLang="ja-JP" sz="2800" dirty="0">
                <a:latin typeface="Times New Roman"/>
                <a:ea typeface="ヒラギノ角ゴ Pro W3"/>
                <a:cs typeface="Times New Roman"/>
              </a:rPr>
              <a:t>table</a:t>
            </a:r>
            <a:r>
              <a:rPr lang="ja-JP" altLang="en-US" sz="2800" dirty="0">
                <a:latin typeface="Times New Roman"/>
                <a:ea typeface="ヒラギノ角ゴ Pro W3"/>
                <a:cs typeface="Times New Roman"/>
              </a:rPr>
              <a:t>から構成</a:t>
            </a:r>
            <a:endParaRPr lang="en-US" altLang="ja-JP" sz="2800" dirty="0">
              <a:latin typeface="Times New Roman"/>
              <a:ea typeface="ヒラギノ角ゴ Pro W3"/>
              <a:cs typeface="Times New Roman"/>
            </a:endParaRPr>
          </a:p>
          <a:p>
            <a:pPr lvl="1"/>
            <a:r>
              <a:rPr lang="en-US" altLang="ja-JP" sz="2400" dirty="0">
                <a:latin typeface="Times New Roman"/>
                <a:ea typeface="ヒラギノ角ゴ Pro W3"/>
                <a:cs typeface="Times New Roman"/>
              </a:rPr>
              <a:t>Source: </a:t>
            </a:r>
            <a:r>
              <a:rPr lang="ja-JP" altLang="en-US" sz="2400" dirty="0">
                <a:latin typeface="Times New Roman"/>
                <a:ea typeface="ヒラギノ角ゴ Pro W3"/>
                <a:cs typeface="Times New Roman"/>
              </a:rPr>
              <a:t>天体情報</a:t>
            </a:r>
            <a:endParaRPr lang="en-US" altLang="ja-JP" sz="2400" dirty="0">
              <a:latin typeface="Times New Roman"/>
              <a:ea typeface="ヒラギノ角ゴ Pro W3"/>
              <a:cs typeface="Times New Roman"/>
            </a:endParaRPr>
          </a:p>
          <a:p>
            <a:pPr lvl="1"/>
            <a:r>
              <a:rPr lang="en-US" altLang="ja-JP" sz="2400" dirty="0">
                <a:latin typeface="Times New Roman"/>
                <a:ea typeface="ヒラギノ角ゴ Pro W3"/>
                <a:cs typeface="Times New Roman"/>
              </a:rPr>
              <a:t>Reference: OFF</a:t>
            </a:r>
            <a:r>
              <a:rPr lang="ja-JP" altLang="en-US" sz="2400" dirty="0">
                <a:latin typeface="Times New Roman"/>
                <a:ea typeface="ヒラギノ角ゴ Pro W3"/>
                <a:cs typeface="Times New Roman"/>
              </a:rPr>
              <a:t>点情報</a:t>
            </a:r>
            <a:endParaRPr lang="en-US" altLang="ja-JP" sz="2400" dirty="0">
              <a:latin typeface="Times New Roman"/>
              <a:ea typeface="ヒラギノ角ゴ Pro W3"/>
              <a:cs typeface="Times New Roman"/>
            </a:endParaRPr>
          </a:p>
          <a:p>
            <a:pPr lvl="1"/>
            <a:r>
              <a:rPr kumimoji="1" lang="en-US" altLang="ja-JP" sz="2400" dirty="0">
                <a:latin typeface="Times New Roman"/>
                <a:ea typeface="ヒラギノ角ゴ Pro W3"/>
                <a:cs typeface="Times New Roman"/>
              </a:rPr>
              <a:t>Scan: </a:t>
            </a:r>
            <a:r>
              <a:rPr kumimoji="1" lang="ja-JP" altLang="en-US" sz="2400" dirty="0">
                <a:latin typeface="Times New Roman"/>
                <a:ea typeface="ヒラギノ角ゴ Pro W3"/>
                <a:cs typeface="Times New Roman"/>
              </a:rPr>
              <a:t>観測方法</a:t>
            </a:r>
            <a:endParaRPr kumimoji="1" lang="en-US" altLang="ja-JP" sz="2400" dirty="0">
              <a:latin typeface="Times New Roman"/>
              <a:ea typeface="ヒラギノ角ゴ Pro W3"/>
              <a:cs typeface="Times New Roman"/>
            </a:endParaRPr>
          </a:p>
          <a:p>
            <a:pPr lvl="1"/>
            <a:r>
              <a:rPr lang="en-US" altLang="ja-JP" sz="2400" dirty="0">
                <a:latin typeface="Times New Roman"/>
                <a:ea typeface="ヒラギノ角ゴ Pro W3"/>
                <a:cs typeface="Times New Roman"/>
              </a:rPr>
              <a:t>Device: </a:t>
            </a:r>
            <a:r>
              <a:rPr lang="ja-JP" altLang="en-US" sz="2400" dirty="0">
                <a:latin typeface="Times New Roman"/>
                <a:ea typeface="ヒラギノ角ゴ Pro W3"/>
                <a:cs typeface="Times New Roman"/>
              </a:rPr>
              <a:t>受信機と分光計の設定</a:t>
            </a:r>
            <a:endParaRPr kumimoji="1" lang="ja-JP" altLang="en-US" sz="2400" dirty="0">
              <a:latin typeface="Times New Roman"/>
              <a:ea typeface="ヒラギノ角ゴ Pro W3"/>
              <a:cs typeface="Times New Roman"/>
            </a:endParaRP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a:solidFill>
                  <a:schemeClr val="tx1">
                    <a:lumMod val="65000"/>
                    <a:lumOff val="35000"/>
                  </a:schemeClr>
                </a:solidFill>
                <a:latin typeface="Calibri"/>
                <a:ea typeface="ＭＳ Ｐゴシック"/>
              </a:rPr>
              <a:t>観測実習</a:t>
            </a:r>
            <a:endParaRPr lang="ja-JP" altLang="en-US" dirty="0">
              <a:solidFill>
                <a:schemeClr val="tx1">
                  <a:lumMod val="65000"/>
                  <a:lumOff val="35000"/>
                </a:schemeClr>
              </a:solidFill>
              <a:latin typeface="Calibri"/>
              <a:ea typeface="ＭＳ Ｐゴシック"/>
            </a:endParaRP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23</a:t>
            </a:fld>
            <a:endParaRPr lang="ja-JP" altLang="en-US">
              <a:solidFill>
                <a:schemeClr val="tx1">
                  <a:lumMod val="65000"/>
                  <a:lumOff val="35000"/>
                </a:schemeClr>
              </a:solidFill>
              <a:latin typeface="Calibri"/>
              <a:ea typeface="ＭＳ Ｐゴシック"/>
            </a:endParaRPr>
          </a:p>
        </p:txBody>
      </p:sp>
    </p:spTree>
    <p:extLst>
      <p:ext uri="{BB962C8B-B14F-4D97-AF65-F5344CB8AC3E}">
        <p14:creationId xmlns:p14="http://schemas.microsoft.com/office/powerpoint/2010/main" val="1289525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lang="en-US" altLang="en-US" dirty="0">
                <a:latin typeface="Times New Roman"/>
                <a:ea typeface="ヒラギノ角ゴ Pro W3"/>
                <a:cs typeface="Times New Roman"/>
              </a:rPr>
              <a:t>指示書作成時に考えること</a:t>
            </a:r>
            <a:endParaRPr kumimoji="1" lang="ja-JP" altLang="en-US" dirty="0">
              <a:latin typeface="Times New Roman"/>
              <a:ea typeface="ヒラギノ角ゴ Pro W3"/>
              <a:cs typeface="Times New Roman"/>
            </a:endParaRPr>
          </a:p>
        </p:txBody>
      </p:sp>
      <p:sp>
        <p:nvSpPr>
          <p:cNvPr id="3" name="コンテンツ プレースホルダー 2"/>
          <p:cNvSpPr>
            <a:spLocks noGrp="1"/>
          </p:cNvSpPr>
          <p:nvPr>
            <p:ph idx="1"/>
          </p:nvPr>
        </p:nvSpPr>
        <p:spPr>
          <a:xfrm>
            <a:off x="457200" y="1765300"/>
            <a:ext cx="8229600" cy="4692650"/>
          </a:xfrm>
        </p:spPr>
        <p:txBody>
          <a:bodyPr>
            <a:normAutofit/>
          </a:bodyPr>
          <a:lstStyle/>
          <a:p>
            <a:r>
              <a:rPr lang="ja-JP" altLang="en-US" sz="2800" dirty="0">
                <a:solidFill>
                  <a:srgbClr val="FF0000"/>
                </a:solidFill>
                <a:latin typeface="Times New Roman"/>
                <a:ea typeface="ヒラギノ角ゴ Pro W3"/>
                <a:cs typeface="Times New Roman"/>
              </a:rPr>
              <a:t>限られた観測時間で成果を出す</a:t>
            </a:r>
            <a:r>
              <a:rPr lang="en-US" altLang="ja-JP" sz="2800" dirty="0">
                <a:solidFill>
                  <a:srgbClr val="FF0000"/>
                </a:solidFill>
                <a:latin typeface="Times New Roman"/>
                <a:ea typeface="ヒラギノ角ゴ Pro W3"/>
                <a:cs typeface="Times New Roman"/>
              </a:rPr>
              <a:t>!</a:t>
            </a:r>
          </a:p>
          <a:p>
            <a:r>
              <a:rPr kumimoji="1" lang="ja-JP" altLang="en-US" sz="2800" dirty="0">
                <a:latin typeface="Times New Roman"/>
                <a:ea typeface="ヒラギノ角ゴ Pro W3"/>
                <a:cs typeface="Times New Roman"/>
              </a:rPr>
              <a:t>観測する前に観測戦略を十分練る</a:t>
            </a:r>
            <a:endParaRPr kumimoji="1" lang="en-US" altLang="ja-JP" sz="28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いつ</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どこで</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誰が</a:t>
            </a:r>
            <a:r>
              <a:rPr lang="en-US" altLang="ja-JP" sz="2400" dirty="0">
                <a:latin typeface="Times New Roman"/>
                <a:ea typeface="ヒラギノ角ゴ Pro W3"/>
                <a:cs typeface="Times New Roman"/>
              </a:rPr>
              <a:t>, </a:t>
            </a:r>
            <a:r>
              <a:rPr lang="ja-JP" altLang="en-US" sz="2400" u="dash" dirty="0">
                <a:uFill>
                  <a:solidFill>
                    <a:srgbClr val="FF0000"/>
                  </a:solidFill>
                </a:uFill>
                <a:latin typeface="Times New Roman"/>
                <a:ea typeface="ヒラギノ角ゴ Pro W3"/>
                <a:cs typeface="Times New Roman"/>
              </a:rPr>
              <a:t>何を</a:t>
            </a:r>
            <a:r>
              <a:rPr lang="en-US" altLang="ja-JP" sz="2400" dirty="0">
                <a:latin typeface="Times New Roman"/>
                <a:ea typeface="ヒラギノ角ゴ Pro W3"/>
                <a:cs typeface="Times New Roman"/>
              </a:rPr>
              <a:t>, </a:t>
            </a:r>
            <a:r>
              <a:rPr lang="ja-JP" altLang="en-US" sz="2400" u="dash" dirty="0">
                <a:uFill>
                  <a:solidFill>
                    <a:srgbClr val="FF0000"/>
                  </a:solidFill>
                </a:uFill>
                <a:latin typeface="Times New Roman"/>
                <a:ea typeface="ヒラギノ角ゴ Pro W3"/>
                <a:cs typeface="Times New Roman"/>
              </a:rPr>
              <a:t>なぜ</a:t>
            </a:r>
            <a:r>
              <a:rPr lang="en-US" altLang="en-US" sz="2400" dirty="0">
                <a:latin typeface="Times New Roman"/>
                <a:ea typeface="ヒラギノ角ゴ Pro W3"/>
                <a:cs typeface="Times New Roman"/>
              </a:rPr>
              <a:t>, </a:t>
            </a:r>
            <a:r>
              <a:rPr lang="ja-JP" altLang="en-US" sz="2400" u="sng" dirty="0">
                <a:uFill>
                  <a:solidFill>
                    <a:srgbClr val="FF0000"/>
                  </a:solidFill>
                </a:uFill>
                <a:latin typeface="Times New Roman"/>
                <a:ea typeface="ヒラギノ角ゴ Pro W3"/>
                <a:cs typeface="Times New Roman"/>
              </a:rPr>
              <a:t>どのように</a:t>
            </a:r>
            <a:endParaRPr kumimoji="1" lang="en-US" altLang="ja-JP" sz="2400" u="sng" dirty="0">
              <a:uFill>
                <a:solidFill>
                  <a:srgbClr val="FF0000"/>
                </a:solidFill>
              </a:uFill>
              <a:latin typeface="Times New Roman"/>
              <a:ea typeface="ヒラギノ角ゴ Pro W3"/>
              <a:cs typeface="Times New Roman"/>
            </a:endParaRPr>
          </a:p>
          <a:p>
            <a:r>
              <a:rPr lang="ja-JP" altLang="en-US" sz="2800" dirty="0">
                <a:latin typeface="Times New Roman"/>
                <a:ea typeface="ヒラギノ角ゴ Pro W3"/>
                <a:cs typeface="Times New Roman"/>
              </a:rPr>
              <a:t>観測時間の見積もり</a:t>
            </a:r>
            <a:endParaRPr lang="en-US" altLang="ja-JP" sz="28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ノイズレベル</a:t>
            </a:r>
            <a:r>
              <a:rPr lang="en-US" altLang="ja-JP" sz="2400" dirty="0">
                <a:latin typeface="Times New Roman"/>
                <a:ea typeface="ヒラギノ角ゴ Pro W3"/>
                <a:cs typeface="Times New Roman"/>
              </a:rPr>
              <a:t> (</a:t>
            </a:r>
            <a:r>
              <a:rPr lang="en-US" altLang="ja-JP" sz="2400" i="1" dirty="0" err="1">
                <a:latin typeface="Times New Roman"/>
                <a:ea typeface="ヒラギノ角ゴ Pro W3"/>
                <a:cs typeface="Times New Roman"/>
              </a:rPr>
              <a:t>T</a:t>
            </a:r>
            <a:r>
              <a:rPr lang="en-US" altLang="ja-JP" sz="2400" baseline="-25000" dirty="0" err="1">
                <a:latin typeface="Times New Roman"/>
                <a:ea typeface="ヒラギノ角ゴ Pro W3"/>
                <a:cs typeface="Times New Roman"/>
              </a:rPr>
              <a:t>rms</a:t>
            </a:r>
            <a:r>
              <a:rPr lang="en-US" altLang="ja-JP" sz="2400" dirty="0">
                <a:latin typeface="Times New Roman"/>
                <a:ea typeface="ヒラギノ角ゴ Pro W3"/>
                <a:cs typeface="Times New Roman"/>
              </a:rPr>
              <a:t>)</a:t>
            </a:r>
            <a:endParaRPr kumimoji="1" lang="en-US" altLang="ja-JP" sz="2400" dirty="0">
              <a:latin typeface="Times New Roman"/>
              <a:ea typeface="ヒラギノ角ゴ Pro W3"/>
              <a:cs typeface="Times New Roman"/>
            </a:endParaRPr>
          </a:p>
          <a:p>
            <a:pPr lvl="2">
              <a:buFont typeface="Wingdings" charset="2"/>
              <a:buChar char="Ø"/>
            </a:pPr>
            <a:r>
              <a:rPr lang="ja-JP" altLang="en-US" sz="2000" dirty="0">
                <a:latin typeface="Times New Roman"/>
                <a:ea typeface="ヒラギノ角ゴ Pro W3"/>
                <a:cs typeface="Times New Roman"/>
              </a:rPr>
              <a:t>システム雑音温度</a:t>
            </a:r>
            <a:r>
              <a:rPr lang="en-US" altLang="ja-JP" sz="2000" dirty="0">
                <a:latin typeface="Times New Roman"/>
                <a:ea typeface="ヒラギノ角ゴ Pro W3"/>
                <a:cs typeface="Times New Roman"/>
              </a:rPr>
              <a:t> (</a:t>
            </a:r>
            <a:r>
              <a:rPr lang="en-US" altLang="ja-JP" sz="2000" i="1" dirty="0" err="1">
                <a:latin typeface="Times New Roman"/>
                <a:ea typeface="ヒラギノ角ゴ Pro W3"/>
                <a:cs typeface="Times New Roman"/>
              </a:rPr>
              <a:t>T</a:t>
            </a:r>
            <a:r>
              <a:rPr lang="en-US" altLang="ja-JP" sz="2000" baseline="-25000" dirty="0" err="1">
                <a:latin typeface="Times New Roman"/>
                <a:ea typeface="ヒラギノ角ゴ Pro W3"/>
                <a:cs typeface="Times New Roman"/>
              </a:rPr>
              <a:t>sys</a:t>
            </a:r>
            <a:r>
              <a:rPr lang="en-US" altLang="ja-JP" sz="2000" dirty="0">
                <a:latin typeface="Times New Roman"/>
                <a:ea typeface="ヒラギノ角ゴ Pro W3"/>
                <a:cs typeface="Times New Roman"/>
              </a:rPr>
              <a:t>)</a:t>
            </a:r>
          </a:p>
          <a:p>
            <a:pPr lvl="2">
              <a:buFont typeface="Wingdings" charset="2"/>
              <a:buChar char="Ø"/>
            </a:pPr>
            <a:r>
              <a:rPr lang="ja-JP" altLang="en-US" sz="2000" dirty="0">
                <a:latin typeface="Times New Roman"/>
                <a:ea typeface="ヒラギノ角ゴ Pro W3"/>
                <a:cs typeface="Times New Roman"/>
              </a:rPr>
              <a:t>周波数分解能</a:t>
            </a:r>
            <a:r>
              <a:rPr lang="en-US" altLang="ja-JP" sz="2000" dirty="0">
                <a:latin typeface="Times New Roman"/>
                <a:ea typeface="ヒラギノ角ゴ Pro W3"/>
                <a:cs typeface="Times New Roman"/>
              </a:rPr>
              <a:t> (~ </a:t>
            </a:r>
            <a:r>
              <a:rPr lang="en-US" altLang="ja-JP" sz="2000" dirty="0" err="1">
                <a:latin typeface="Times New Roman"/>
                <a:ea typeface="ヒラギノ角ゴ Pro W3"/>
                <a:cs typeface="Times New Roman"/>
              </a:rPr>
              <a:t>Δν</a:t>
            </a:r>
            <a:r>
              <a:rPr lang="en-US" altLang="ja-JP" sz="2000" dirty="0">
                <a:latin typeface="Times New Roman"/>
                <a:ea typeface="ヒラギノ角ゴ Pro W3"/>
                <a:cs typeface="Times New Roman"/>
              </a:rPr>
              <a:t>)</a:t>
            </a:r>
          </a:p>
          <a:p>
            <a:pPr lvl="2">
              <a:buFont typeface="Wingdings" charset="2"/>
              <a:buChar char="Ø"/>
            </a:pPr>
            <a:r>
              <a:rPr kumimoji="1" lang="en-US" altLang="ja-JP" sz="2000" dirty="0">
                <a:latin typeface="Times New Roman"/>
                <a:ea typeface="ヒラギノ角ゴ Pro W3"/>
                <a:cs typeface="Times New Roman"/>
              </a:rPr>
              <a:t> </a:t>
            </a:r>
            <a:r>
              <a:rPr kumimoji="1" lang="ja-JP" altLang="en-US" sz="2000" dirty="0">
                <a:latin typeface="Times New Roman"/>
                <a:ea typeface="ヒラギノ角ゴ Pro W3"/>
                <a:cs typeface="Times New Roman"/>
              </a:rPr>
              <a:t>積分時間 </a:t>
            </a:r>
            <a:r>
              <a:rPr kumimoji="1" lang="en-US" altLang="ja-JP" sz="2000" dirty="0">
                <a:latin typeface="Times New Roman"/>
                <a:ea typeface="ヒラギノ角ゴ Pro W3"/>
                <a:cs typeface="Times New Roman"/>
              </a:rPr>
              <a:t>(t)</a:t>
            </a:r>
            <a:endParaRPr lang="en-US" altLang="ja-JP" sz="2000" dirty="0">
              <a:latin typeface="Times New Roman"/>
              <a:ea typeface="ヒラギノ角ゴ Pro W3"/>
              <a:cs typeface="Times New Roman"/>
            </a:endParaRPr>
          </a:p>
          <a:p>
            <a:pPr lvl="1"/>
            <a:r>
              <a:rPr kumimoji="1" lang="ja-JP" altLang="en-US" sz="2400" dirty="0">
                <a:latin typeface="Times New Roman"/>
                <a:ea typeface="ヒラギノ角ゴ Pro W3"/>
                <a:cs typeface="Times New Roman"/>
              </a:rPr>
              <a:t>観測点の数</a:t>
            </a:r>
            <a:endParaRPr kumimoji="1" lang="en-US" altLang="ja-JP" sz="2400" dirty="0">
              <a:latin typeface="Times New Roman"/>
              <a:ea typeface="ヒラギノ角ゴ Pro W3"/>
              <a:cs typeface="Times New Roman"/>
            </a:endParaRP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a:solidFill>
                  <a:schemeClr val="tx1">
                    <a:lumMod val="65000"/>
                    <a:lumOff val="35000"/>
                  </a:schemeClr>
                </a:solidFill>
                <a:latin typeface="Calibri"/>
                <a:ea typeface="ＭＳ Ｐゴシック"/>
              </a:rPr>
              <a:t>観測実習</a:t>
            </a:r>
            <a:endParaRPr lang="ja-JP" altLang="en-US" dirty="0">
              <a:solidFill>
                <a:schemeClr val="tx1">
                  <a:lumMod val="65000"/>
                  <a:lumOff val="35000"/>
                </a:schemeClr>
              </a:solidFill>
              <a:latin typeface="Calibri"/>
              <a:ea typeface="ＭＳ Ｐゴシック"/>
            </a:endParaRP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24</a:t>
            </a:fld>
            <a:endParaRPr lang="ja-JP" altLang="en-US">
              <a:solidFill>
                <a:schemeClr val="tx1">
                  <a:lumMod val="65000"/>
                  <a:lumOff val="35000"/>
                </a:schemeClr>
              </a:solidFill>
              <a:latin typeface="Calibri"/>
              <a:ea typeface="ＭＳ Ｐゴシック"/>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703075904"/>
              </p:ext>
            </p:extLst>
          </p:nvPr>
        </p:nvGraphicFramePr>
        <p:xfrm>
          <a:off x="5172610" y="4675858"/>
          <a:ext cx="2333580" cy="1380427"/>
        </p:xfrm>
        <a:graphic>
          <a:graphicData uri="http://schemas.openxmlformats.org/presentationml/2006/ole">
            <mc:AlternateContent xmlns:mc="http://schemas.openxmlformats.org/markup-compatibility/2006">
              <mc:Choice xmlns:v="urn:schemas-microsoft-com:vml" Requires="v">
                <p:oleObj spid="_x0000_s1237" name="数式" r:id="rId4" imgW="838200" imgH="495300" progId="Equation.3">
                  <p:embed/>
                </p:oleObj>
              </mc:Choice>
              <mc:Fallback>
                <p:oleObj name="数式" r:id="rId4" imgW="838200" imgH="495300" progId="Equation.3">
                  <p:embed/>
                  <p:pic>
                    <p:nvPicPr>
                      <p:cNvPr id="0" name=""/>
                      <p:cNvPicPr/>
                      <p:nvPr/>
                    </p:nvPicPr>
                    <p:blipFill>
                      <a:blip r:embed="rId5"/>
                      <a:stretch>
                        <a:fillRect/>
                      </a:stretch>
                    </p:blipFill>
                    <p:spPr>
                      <a:xfrm>
                        <a:off x="5172610" y="4675858"/>
                        <a:ext cx="2333580" cy="1380427"/>
                      </a:xfrm>
                      <a:prstGeom prst="rect">
                        <a:avLst/>
                      </a:prstGeom>
                      <a:ln>
                        <a:solidFill>
                          <a:schemeClr val="tx1"/>
                        </a:solidFill>
                      </a:ln>
                    </p:spPr>
                  </p:pic>
                </p:oleObj>
              </mc:Fallback>
            </mc:AlternateContent>
          </a:graphicData>
        </a:graphic>
      </p:graphicFrame>
      <p:sp>
        <p:nvSpPr>
          <p:cNvPr id="8" name="テキスト ボックス 7"/>
          <p:cNvSpPr txBox="1"/>
          <p:nvPr/>
        </p:nvSpPr>
        <p:spPr>
          <a:xfrm>
            <a:off x="6351326" y="6121712"/>
            <a:ext cx="1172116" cy="369332"/>
          </a:xfrm>
          <a:prstGeom prst="rect">
            <a:avLst/>
          </a:prstGeom>
          <a:noFill/>
        </p:spPr>
        <p:txBody>
          <a:bodyPr wrap="none" rtlCol="0">
            <a:spAutoFit/>
          </a:bodyPr>
          <a:lstStyle/>
          <a:p>
            <a:r>
              <a:rPr kumimoji="1" lang="en-US" altLang="ja-JP" dirty="0">
                <a:latin typeface="Times New Roman"/>
                <a:ea typeface="ヒラギノ角ゴ Pro W3"/>
                <a:cs typeface="Times New Roman"/>
              </a:rPr>
              <a:t>※ </a:t>
            </a:r>
            <a:r>
              <a:rPr kumimoji="1" lang="ja-JP" altLang="en-US" dirty="0">
                <a:latin typeface="Times New Roman"/>
                <a:ea typeface="ヒラギノ角ゴ Pro W3"/>
                <a:cs typeface="Times New Roman"/>
              </a:rPr>
              <a:t>片偏波</a:t>
            </a:r>
          </a:p>
        </p:txBody>
      </p:sp>
    </p:spTree>
    <p:extLst>
      <p:ext uri="{BB962C8B-B14F-4D97-AF65-F5344CB8AC3E}">
        <p14:creationId xmlns:p14="http://schemas.microsoft.com/office/powerpoint/2010/main" val="1987950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5" name="図 14" descr="s_binn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58938"/>
            <a:ext cx="5486400" cy="4572000"/>
          </a:xfrm>
          <a:prstGeom prst="rect">
            <a:avLst/>
          </a:prstGeom>
        </p:spPr>
      </p:pic>
      <p:sp>
        <p:nvSpPr>
          <p:cNvPr id="2" name="タイトル 1"/>
          <p:cNvSpPr>
            <a:spLocks noGrp="1"/>
          </p:cNvSpPr>
          <p:nvPr>
            <p:ph type="title"/>
          </p:nvPr>
        </p:nvSpPr>
        <p:spPr>
          <a:xfrm>
            <a:off x="457200" y="515938"/>
            <a:ext cx="8229600" cy="1143000"/>
          </a:xfrm>
        </p:spPr>
        <p:txBody>
          <a:bodyPr/>
          <a:lstStyle/>
          <a:p>
            <a:r>
              <a:rPr kumimoji="1" lang="ja-JP" altLang="en-US" dirty="0">
                <a:latin typeface="Times New Roman"/>
                <a:ea typeface="ヒラギノ角ゴ Pro W3"/>
                <a:cs typeface="Times New Roman"/>
              </a:rPr>
              <a:t>周波数分解能</a:t>
            </a: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a:solidFill>
                  <a:schemeClr val="tx1">
                    <a:lumMod val="65000"/>
                    <a:lumOff val="35000"/>
                  </a:schemeClr>
                </a:solidFill>
                <a:latin typeface="Calibri"/>
                <a:ea typeface="ＭＳ Ｐゴシック"/>
              </a:rPr>
              <a:t>観測実習</a:t>
            </a:r>
            <a:endParaRPr lang="ja-JP" altLang="en-US" dirty="0">
              <a:solidFill>
                <a:schemeClr val="tx1">
                  <a:lumMod val="65000"/>
                  <a:lumOff val="35000"/>
                </a:schemeClr>
              </a:solidFill>
              <a:latin typeface="Calibri"/>
              <a:ea typeface="ＭＳ Ｐゴシック"/>
            </a:endParaRP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25</a:t>
            </a:fld>
            <a:endParaRPr lang="ja-JP" altLang="en-US">
              <a:solidFill>
                <a:schemeClr val="tx1">
                  <a:lumMod val="65000"/>
                  <a:lumOff val="35000"/>
                </a:schemeClr>
              </a:solidFill>
              <a:latin typeface="Calibri"/>
              <a:ea typeface="ＭＳ Ｐゴシック"/>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2174075942"/>
              </p:ext>
            </p:extLst>
          </p:nvPr>
        </p:nvGraphicFramePr>
        <p:xfrm>
          <a:off x="5172610" y="4675858"/>
          <a:ext cx="2333580" cy="1380427"/>
        </p:xfrm>
        <a:graphic>
          <a:graphicData uri="http://schemas.openxmlformats.org/presentationml/2006/ole">
            <mc:AlternateContent xmlns:mc="http://schemas.openxmlformats.org/markup-compatibility/2006">
              <mc:Choice xmlns:v="urn:schemas-microsoft-com:vml" Requires="v">
                <p:oleObj spid="_x0000_s2249" name="数式" r:id="rId5" imgW="838200" imgH="495300" progId="Equation.3">
                  <p:embed/>
                </p:oleObj>
              </mc:Choice>
              <mc:Fallback>
                <p:oleObj name="数式" r:id="rId5" imgW="838200" imgH="495300" progId="Equation.3">
                  <p:embed/>
                  <p:pic>
                    <p:nvPicPr>
                      <p:cNvPr id="0" name=""/>
                      <p:cNvPicPr/>
                      <p:nvPr/>
                    </p:nvPicPr>
                    <p:blipFill>
                      <a:blip r:embed="rId6"/>
                      <a:stretch>
                        <a:fillRect/>
                      </a:stretch>
                    </p:blipFill>
                    <p:spPr>
                      <a:xfrm>
                        <a:off x="5172610" y="4675858"/>
                        <a:ext cx="2333580" cy="1380427"/>
                      </a:xfrm>
                      <a:prstGeom prst="rect">
                        <a:avLst/>
                      </a:prstGeom>
                      <a:ln>
                        <a:solidFill>
                          <a:schemeClr val="tx1"/>
                        </a:solidFill>
                      </a:ln>
                    </p:spPr>
                  </p:pic>
                </p:oleObj>
              </mc:Fallback>
            </mc:AlternateContent>
          </a:graphicData>
        </a:graphic>
      </p:graphicFrame>
      <p:cxnSp>
        <p:nvCxnSpPr>
          <p:cNvPr id="9" name="直線矢印コネクタ 8"/>
          <p:cNvCxnSpPr/>
          <p:nvPr/>
        </p:nvCxnSpPr>
        <p:spPr>
          <a:xfrm>
            <a:off x="5056959" y="3114982"/>
            <a:ext cx="0" cy="51029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p:nvPr/>
        </p:nvCxnSpPr>
        <p:spPr>
          <a:xfrm>
            <a:off x="3044816" y="2444990"/>
            <a:ext cx="2780" cy="935998"/>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5080250" y="3091892"/>
            <a:ext cx="571929" cy="369332"/>
          </a:xfrm>
          <a:prstGeom prst="rect">
            <a:avLst/>
          </a:prstGeom>
          <a:noFill/>
        </p:spPr>
        <p:txBody>
          <a:bodyPr wrap="none" rtlCol="0">
            <a:spAutoFit/>
          </a:bodyPr>
          <a:lstStyle/>
          <a:p>
            <a:r>
              <a:rPr kumimoji="1" lang="en-US" altLang="ja-JP" i="1" dirty="0" err="1">
                <a:latin typeface="Times New Roman"/>
                <a:ea typeface="ヒラギノ角ゴ Pro W3"/>
                <a:cs typeface="Times New Roman"/>
              </a:rPr>
              <a:t>T</a:t>
            </a:r>
            <a:r>
              <a:rPr kumimoji="1" lang="en-US" altLang="ja-JP" baseline="-25000" dirty="0" err="1">
                <a:latin typeface="Times New Roman"/>
                <a:ea typeface="ヒラギノ角ゴ Pro W3"/>
                <a:cs typeface="Times New Roman"/>
              </a:rPr>
              <a:t>rms</a:t>
            </a:r>
            <a:endParaRPr kumimoji="1" lang="ja-JP" altLang="en-US" baseline="-25000" dirty="0">
              <a:latin typeface="Times New Roman"/>
              <a:ea typeface="ヒラギノ角ゴ Pro W3"/>
              <a:cs typeface="Times New Roman"/>
            </a:endParaRPr>
          </a:p>
        </p:txBody>
      </p:sp>
      <p:sp>
        <p:nvSpPr>
          <p:cNvPr id="12" name="テキスト ボックス 11"/>
          <p:cNvSpPr txBox="1"/>
          <p:nvPr/>
        </p:nvSpPr>
        <p:spPr>
          <a:xfrm>
            <a:off x="3069255" y="2197375"/>
            <a:ext cx="293198" cy="369332"/>
          </a:xfrm>
          <a:prstGeom prst="rect">
            <a:avLst/>
          </a:prstGeom>
          <a:noFill/>
        </p:spPr>
        <p:txBody>
          <a:bodyPr wrap="none" rtlCol="0">
            <a:spAutoFit/>
          </a:bodyPr>
          <a:lstStyle/>
          <a:p>
            <a:r>
              <a:rPr lang="en-US" altLang="ja-JP" i="1" dirty="0">
                <a:latin typeface="Times New Roman"/>
                <a:ea typeface="ヒラギノ角ゴ Pro W3"/>
                <a:cs typeface="Times New Roman"/>
              </a:rPr>
              <a:t>s</a:t>
            </a:r>
            <a:endParaRPr kumimoji="1" lang="ja-JP" altLang="en-US" baseline="-25000" dirty="0">
              <a:latin typeface="Times New Roman"/>
              <a:ea typeface="ヒラギノ角ゴ Pro W3"/>
              <a:cs typeface="Times New Roman"/>
            </a:endParaRPr>
          </a:p>
        </p:txBody>
      </p:sp>
      <p:sp>
        <p:nvSpPr>
          <p:cNvPr id="13" name="テキスト ボックス 12"/>
          <p:cNvSpPr txBox="1"/>
          <p:nvPr/>
        </p:nvSpPr>
        <p:spPr>
          <a:xfrm>
            <a:off x="5590068" y="1611437"/>
            <a:ext cx="3563428" cy="3046988"/>
          </a:xfrm>
          <a:prstGeom prst="rect">
            <a:avLst/>
          </a:prstGeom>
          <a:noFill/>
        </p:spPr>
        <p:txBody>
          <a:bodyPr wrap="none" rtlCol="0">
            <a:spAutoFit/>
          </a:bodyPr>
          <a:lstStyle/>
          <a:p>
            <a:r>
              <a:rPr lang="en-US" altLang="ja-JP" sz="2400" dirty="0" err="1">
                <a:latin typeface="Times New Roman"/>
                <a:ea typeface="ヒラギノ角ゴ Pro W3"/>
                <a:cs typeface="Times New Roman"/>
              </a:rPr>
              <a:t>Δ</a:t>
            </a:r>
            <a:r>
              <a:rPr lang="en-US" altLang="ja-JP" sz="2400" i="1" dirty="0" err="1">
                <a:latin typeface="Times New Roman"/>
                <a:ea typeface="ヒラギノ角ゴ Pro W3"/>
                <a:cs typeface="Times New Roman"/>
              </a:rPr>
              <a:t>ν</a:t>
            </a:r>
            <a:r>
              <a:rPr lang="en-US" altLang="ja-JP" sz="2400" dirty="0">
                <a:latin typeface="Times New Roman"/>
                <a:ea typeface="ヒラギノ角ゴ Pro W3"/>
                <a:cs typeface="Times New Roman"/>
              </a:rPr>
              <a:t>: 1 bin</a:t>
            </a:r>
            <a:r>
              <a:rPr lang="ja-JP" altLang="en-US" sz="2400" dirty="0">
                <a:latin typeface="Times New Roman"/>
                <a:ea typeface="ヒラギノ角ゴ Pro W3"/>
                <a:cs typeface="Times New Roman"/>
              </a:rPr>
              <a:t>の幅</a:t>
            </a:r>
            <a:endParaRPr lang="en-US" altLang="ja-JP" sz="2400" dirty="0">
              <a:latin typeface="Times New Roman"/>
              <a:ea typeface="ヒラギノ角ゴ Pro W3"/>
              <a:cs typeface="Times New Roman"/>
            </a:endParaRPr>
          </a:p>
          <a:p>
            <a:r>
              <a:rPr lang="en-US" altLang="ja-JP" sz="2000" dirty="0">
                <a:latin typeface="Times New Roman"/>
                <a:ea typeface="ヒラギノ角ゴ Pro W3"/>
                <a:cs typeface="Times New Roman"/>
              </a:rPr>
              <a:t>(SAM45</a:t>
            </a:r>
            <a:r>
              <a:rPr lang="ja-JP" altLang="en-US" sz="2000" dirty="0">
                <a:latin typeface="Times New Roman"/>
                <a:ea typeface="ヒラギノ角ゴ Pro W3"/>
                <a:cs typeface="Times New Roman"/>
              </a:rPr>
              <a:t>の周波数分解能</a:t>
            </a:r>
            <a:r>
              <a:rPr lang="en-US" altLang="ja-JP" sz="2000" dirty="0">
                <a:latin typeface="Times New Roman"/>
                <a:ea typeface="ヒラギノ角ゴ Pro W3"/>
                <a:cs typeface="Times New Roman"/>
              </a:rPr>
              <a:t>: 2Δν)</a:t>
            </a:r>
            <a:endParaRPr lang="en-US" altLang="ja-JP" sz="2400" dirty="0">
              <a:latin typeface="Times New Roman"/>
              <a:ea typeface="ヒラギノ角ゴ Pro W3"/>
              <a:cs typeface="Times New Roman"/>
            </a:endParaRPr>
          </a:p>
          <a:p>
            <a:endParaRPr lang="en-US" altLang="ja-JP" sz="2400" dirty="0">
              <a:latin typeface="Times New Roman"/>
              <a:ea typeface="ヒラギノ角ゴ Pro W3"/>
              <a:cs typeface="Times New Roman"/>
            </a:endParaRPr>
          </a:p>
          <a:p>
            <a:r>
              <a:rPr lang="en-US" altLang="ja-JP" sz="2400" dirty="0" err="1">
                <a:latin typeface="Times New Roman"/>
                <a:ea typeface="ヒラギノ角ゴ Pro W3"/>
                <a:cs typeface="Times New Roman"/>
              </a:rPr>
              <a:t>Δ</a:t>
            </a:r>
            <a:r>
              <a:rPr lang="en-US" altLang="ja-JP" sz="2400" i="1" dirty="0" err="1">
                <a:latin typeface="Times New Roman"/>
                <a:ea typeface="ヒラギノ角ゴ Pro W3"/>
                <a:cs typeface="Times New Roman"/>
              </a:rPr>
              <a:t>ν</a:t>
            </a:r>
            <a:r>
              <a:rPr lang="ja-JP" altLang="en-US" sz="2400" dirty="0">
                <a:latin typeface="Times New Roman"/>
                <a:ea typeface="ヒラギノ角ゴ Pro W3"/>
                <a:cs typeface="Times New Roman"/>
              </a:rPr>
              <a:t>を大きくすると</a:t>
            </a:r>
            <a:endParaRPr lang="en-US" altLang="ja-JP" sz="2400" dirty="0">
              <a:latin typeface="Times New Roman"/>
              <a:ea typeface="ヒラギノ角ゴ Pro W3"/>
              <a:cs typeface="Times New Roman"/>
            </a:endParaRPr>
          </a:p>
          <a:p>
            <a:r>
              <a:rPr lang="en-US" altLang="ja-JP" sz="2400" i="1" dirty="0" err="1">
                <a:latin typeface="Times New Roman"/>
                <a:ea typeface="ヒラギノ角ゴ Pro W3"/>
                <a:cs typeface="Times New Roman"/>
              </a:rPr>
              <a:t>T</a:t>
            </a:r>
            <a:r>
              <a:rPr lang="en-US" altLang="ja-JP" sz="2400" baseline="-25000" dirty="0" err="1">
                <a:latin typeface="Times New Roman"/>
                <a:ea typeface="ヒラギノ角ゴ Pro W3"/>
                <a:cs typeface="Times New Roman"/>
              </a:rPr>
              <a:t>rms</a:t>
            </a:r>
            <a:r>
              <a:rPr lang="ja-JP" altLang="en-US" sz="2400" dirty="0">
                <a:latin typeface="Times New Roman"/>
                <a:ea typeface="ヒラギノ角ゴ Pro W3"/>
                <a:cs typeface="Times New Roman"/>
              </a:rPr>
              <a:t>は小さくなる</a:t>
            </a:r>
            <a:endParaRPr lang="en-US" altLang="ja-JP" sz="2400" dirty="0">
              <a:latin typeface="Times New Roman"/>
              <a:ea typeface="ヒラギノ角ゴ Pro W3"/>
              <a:cs typeface="Times New Roman"/>
            </a:endParaRPr>
          </a:p>
          <a:p>
            <a:endParaRPr lang="en-US" altLang="ja-JP" sz="2400" dirty="0">
              <a:latin typeface="Times New Roman"/>
              <a:ea typeface="ヒラギノ角ゴ Pro W3"/>
              <a:cs typeface="Times New Roman"/>
            </a:endParaRPr>
          </a:p>
          <a:p>
            <a:r>
              <a:rPr lang="en-US" altLang="ja-JP" sz="2400" dirty="0">
                <a:latin typeface="Times New Roman"/>
                <a:ea typeface="ヒラギノ角ゴ Pro W3"/>
                <a:cs typeface="Times New Roman"/>
              </a:rPr>
              <a:t>Signal to Noise Ratio</a:t>
            </a:r>
          </a:p>
          <a:p>
            <a:r>
              <a:rPr lang="en-US" altLang="ja-JP" sz="2400" dirty="0">
                <a:latin typeface="Times New Roman"/>
                <a:ea typeface="ヒラギノ角ゴ Pro W3"/>
                <a:cs typeface="Times New Roman"/>
              </a:rPr>
              <a:t>S/N = </a:t>
            </a:r>
            <a:r>
              <a:rPr lang="en-US" altLang="ja-JP" sz="2400" i="1" dirty="0">
                <a:latin typeface="Times New Roman"/>
                <a:ea typeface="ヒラギノ角ゴ Pro W3"/>
                <a:cs typeface="Times New Roman"/>
              </a:rPr>
              <a:t>s</a:t>
            </a:r>
            <a:r>
              <a:rPr lang="en-US" altLang="ja-JP" sz="2400" dirty="0">
                <a:latin typeface="Times New Roman"/>
                <a:ea typeface="ヒラギノ角ゴ Pro W3"/>
                <a:cs typeface="Times New Roman"/>
              </a:rPr>
              <a:t> / </a:t>
            </a:r>
            <a:r>
              <a:rPr lang="en-US" altLang="ja-JP" sz="2400" i="1" dirty="0" err="1">
                <a:latin typeface="Times New Roman"/>
                <a:ea typeface="ヒラギノ角ゴ Pro W3"/>
                <a:cs typeface="Times New Roman"/>
              </a:rPr>
              <a:t>T</a:t>
            </a:r>
            <a:r>
              <a:rPr lang="en-US" altLang="ja-JP" sz="2400" baseline="-25000" dirty="0" err="1">
                <a:latin typeface="Times New Roman"/>
                <a:ea typeface="ヒラギノ角ゴ Pro W3"/>
                <a:cs typeface="Times New Roman"/>
              </a:rPr>
              <a:t>rms</a:t>
            </a:r>
            <a:endParaRPr kumimoji="1" lang="ja-JP" altLang="en-US" sz="2400" baseline="-25000" dirty="0">
              <a:latin typeface="Times New Roman"/>
              <a:ea typeface="ヒラギノ角ゴ Pro W3"/>
              <a:cs typeface="Times New Roman"/>
            </a:endParaRPr>
          </a:p>
        </p:txBody>
      </p:sp>
      <p:sp>
        <p:nvSpPr>
          <p:cNvPr id="21" name="テキスト ボックス 20"/>
          <p:cNvSpPr txBox="1"/>
          <p:nvPr/>
        </p:nvSpPr>
        <p:spPr>
          <a:xfrm>
            <a:off x="544420" y="6130759"/>
            <a:ext cx="4628190" cy="369332"/>
          </a:xfrm>
          <a:prstGeom prst="rect">
            <a:avLst/>
          </a:prstGeom>
          <a:noFill/>
        </p:spPr>
        <p:txBody>
          <a:bodyPr wrap="none" rtlCol="0">
            <a:spAutoFit/>
          </a:bodyPr>
          <a:lstStyle/>
          <a:p>
            <a:r>
              <a:rPr kumimoji="1" lang="en-US" altLang="ja-JP" dirty="0">
                <a:latin typeface="Times New Roman"/>
                <a:ea typeface="ヒラギノ角ゴ Pro W3"/>
                <a:cs typeface="Times New Roman"/>
              </a:rPr>
              <a:t>※ </a:t>
            </a:r>
            <a:r>
              <a:rPr kumimoji="1" lang="ja-JP" altLang="en-US" dirty="0">
                <a:latin typeface="Times New Roman"/>
                <a:ea typeface="ヒラギノ角ゴ Pro W3"/>
                <a:cs typeface="Times New Roman"/>
              </a:rPr>
              <a:t>荒くすると周波数方向の情報が失われる</a:t>
            </a:r>
          </a:p>
        </p:txBody>
      </p:sp>
    </p:spTree>
    <p:extLst>
      <p:ext uri="{BB962C8B-B14F-4D97-AF65-F5344CB8AC3E}">
        <p14:creationId xmlns:p14="http://schemas.microsoft.com/office/powerpoint/2010/main" val="1993265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kumimoji="1" lang="ja-JP" altLang="en-US" dirty="0">
                <a:latin typeface="Times New Roman"/>
                <a:ea typeface="ヒラギノ角ゴ Pro W3"/>
                <a:cs typeface="Times New Roman"/>
              </a:rPr>
              <a:t>スペクトルの積分</a:t>
            </a: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a:solidFill>
                  <a:schemeClr val="tx1">
                    <a:lumMod val="65000"/>
                    <a:lumOff val="35000"/>
                  </a:schemeClr>
                </a:solidFill>
                <a:latin typeface="Calibri"/>
                <a:ea typeface="ＭＳ Ｐゴシック"/>
              </a:rPr>
              <a:t>観測実習</a:t>
            </a:r>
            <a:endParaRPr lang="ja-JP" altLang="en-US" dirty="0">
              <a:solidFill>
                <a:schemeClr val="tx1">
                  <a:lumMod val="65000"/>
                  <a:lumOff val="35000"/>
                </a:schemeClr>
              </a:solidFill>
              <a:latin typeface="Calibri"/>
              <a:ea typeface="ＭＳ Ｐゴシック"/>
            </a:endParaRP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26</a:t>
            </a:fld>
            <a:endParaRPr lang="ja-JP" altLang="en-US">
              <a:solidFill>
                <a:schemeClr val="tx1">
                  <a:lumMod val="65000"/>
                  <a:lumOff val="35000"/>
                </a:schemeClr>
              </a:solidFill>
              <a:latin typeface="Calibri"/>
              <a:ea typeface="ＭＳ Ｐゴシック"/>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2319863706"/>
              </p:ext>
            </p:extLst>
          </p:nvPr>
        </p:nvGraphicFramePr>
        <p:xfrm>
          <a:off x="5172610" y="4675858"/>
          <a:ext cx="2333580" cy="1380427"/>
        </p:xfrm>
        <a:graphic>
          <a:graphicData uri="http://schemas.openxmlformats.org/presentationml/2006/ole">
            <mc:AlternateContent xmlns:mc="http://schemas.openxmlformats.org/markup-compatibility/2006">
              <mc:Choice xmlns:v="urn:schemas-microsoft-com:vml" Requires="v">
                <p:oleObj spid="_x0000_s4295" name="数式" r:id="rId4" imgW="838200" imgH="495300" progId="Equation.3">
                  <p:embed/>
                </p:oleObj>
              </mc:Choice>
              <mc:Fallback>
                <p:oleObj name="数式" r:id="rId4" imgW="838200" imgH="495300" progId="Equation.3">
                  <p:embed/>
                  <p:pic>
                    <p:nvPicPr>
                      <p:cNvPr id="0" name=""/>
                      <p:cNvPicPr/>
                      <p:nvPr/>
                    </p:nvPicPr>
                    <p:blipFill>
                      <a:blip r:embed="rId5"/>
                      <a:stretch>
                        <a:fillRect/>
                      </a:stretch>
                    </p:blipFill>
                    <p:spPr>
                      <a:xfrm>
                        <a:off x="5172610" y="4675858"/>
                        <a:ext cx="2333580" cy="1380427"/>
                      </a:xfrm>
                      <a:prstGeom prst="rect">
                        <a:avLst/>
                      </a:prstGeom>
                      <a:ln>
                        <a:solidFill>
                          <a:schemeClr val="tx1"/>
                        </a:solidFill>
                      </a:ln>
                    </p:spPr>
                  </p:pic>
                </p:oleObj>
              </mc:Fallback>
            </mc:AlternateContent>
          </a:graphicData>
        </a:graphic>
      </p:graphicFrame>
      <p:sp>
        <p:nvSpPr>
          <p:cNvPr id="21" name="テキスト ボックス 20"/>
          <p:cNvSpPr txBox="1"/>
          <p:nvPr/>
        </p:nvSpPr>
        <p:spPr>
          <a:xfrm>
            <a:off x="720336" y="2066405"/>
            <a:ext cx="1026505" cy="369332"/>
          </a:xfrm>
          <a:prstGeom prst="rect">
            <a:avLst/>
          </a:prstGeom>
          <a:noFill/>
        </p:spPr>
        <p:txBody>
          <a:bodyPr wrap="none" rtlCol="0">
            <a:spAutoFit/>
          </a:bodyPr>
          <a:lstStyle/>
          <a:p>
            <a:r>
              <a:rPr kumimoji="1" lang="en-US" altLang="ja-JP" dirty="0">
                <a:latin typeface="Times New Roman"/>
                <a:ea typeface="ヒラギノ角ゴ Pro W3"/>
                <a:cs typeface="Times New Roman"/>
              </a:rPr>
              <a:t>t = 20 (s)</a:t>
            </a:r>
            <a:endParaRPr kumimoji="1" lang="ja-JP" altLang="en-US" dirty="0">
              <a:latin typeface="Times New Roman"/>
              <a:ea typeface="ヒラギノ角ゴ Pro W3"/>
              <a:cs typeface="Times New Roman"/>
            </a:endParaRPr>
          </a:p>
        </p:txBody>
      </p:sp>
      <p:sp>
        <p:nvSpPr>
          <p:cNvPr id="22" name="テキスト ボックス 21"/>
          <p:cNvSpPr txBox="1"/>
          <p:nvPr/>
        </p:nvSpPr>
        <p:spPr>
          <a:xfrm>
            <a:off x="720336" y="4156424"/>
            <a:ext cx="1026505" cy="369332"/>
          </a:xfrm>
          <a:prstGeom prst="rect">
            <a:avLst/>
          </a:prstGeom>
          <a:noFill/>
        </p:spPr>
        <p:txBody>
          <a:bodyPr wrap="none" rtlCol="0">
            <a:spAutoFit/>
          </a:bodyPr>
          <a:lstStyle/>
          <a:p>
            <a:r>
              <a:rPr kumimoji="1" lang="en-US" altLang="ja-JP" dirty="0">
                <a:latin typeface="Times New Roman"/>
                <a:ea typeface="ヒラギノ角ゴ Pro W3"/>
                <a:cs typeface="Times New Roman"/>
              </a:rPr>
              <a:t>t = 20 (s)</a:t>
            </a:r>
            <a:endParaRPr kumimoji="1" lang="ja-JP" altLang="en-US" dirty="0">
              <a:latin typeface="Times New Roman"/>
              <a:ea typeface="ヒラギノ角ゴ Pro W3"/>
              <a:cs typeface="Times New Roman"/>
            </a:endParaRPr>
          </a:p>
        </p:txBody>
      </p:sp>
      <p:sp>
        <p:nvSpPr>
          <p:cNvPr id="23" name="テキスト ボックス 22"/>
          <p:cNvSpPr txBox="1"/>
          <p:nvPr/>
        </p:nvSpPr>
        <p:spPr>
          <a:xfrm>
            <a:off x="2825225" y="2066405"/>
            <a:ext cx="1026505" cy="369332"/>
          </a:xfrm>
          <a:prstGeom prst="rect">
            <a:avLst/>
          </a:prstGeom>
          <a:noFill/>
        </p:spPr>
        <p:txBody>
          <a:bodyPr wrap="none" rtlCol="0">
            <a:spAutoFit/>
          </a:bodyPr>
          <a:lstStyle/>
          <a:p>
            <a:r>
              <a:rPr kumimoji="1" lang="en-US" altLang="ja-JP" dirty="0">
                <a:latin typeface="Times New Roman"/>
                <a:ea typeface="ヒラギノ角ゴ Pro W3"/>
                <a:cs typeface="Times New Roman"/>
              </a:rPr>
              <a:t>t = 20 (s)</a:t>
            </a:r>
            <a:endParaRPr kumimoji="1" lang="ja-JP" altLang="en-US" dirty="0">
              <a:latin typeface="Times New Roman"/>
              <a:ea typeface="ヒラギノ角ゴ Pro W3"/>
              <a:cs typeface="Times New Roman"/>
            </a:endParaRPr>
          </a:p>
        </p:txBody>
      </p:sp>
      <p:sp>
        <p:nvSpPr>
          <p:cNvPr id="24" name="テキスト ボックス 23"/>
          <p:cNvSpPr txBox="1"/>
          <p:nvPr/>
        </p:nvSpPr>
        <p:spPr>
          <a:xfrm>
            <a:off x="2825225" y="4156424"/>
            <a:ext cx="1026505" cy="369332"/>
          </a:xfrm>
          <a:prstGeom prst="rect">
            <a:avLst/>
          </a:prstGeom>
          <a:noFill/>
        </p:spPr>
        <p:txBody>
          <a:bodyPr wrap="none" rtlCol="0">
            <a:spAutoFit/>
          </a:bodyPr>
          <a:lstStyle/>
          <a:p>
            <a:r>
              <a:rPr kumimoji="1" lang="en-US" altLang="ja-JP" dirty="0">
                <a:latin typeface="Times New Roman"/>
                <a:ea typeface="ヒラギノ角ゴ Pro W3"/>
                <a:cs typeface="Times New Roman"/>
              </a:rPr>
              <a:t>t = 20 (s)</a:t>
            </a:r>
            <a:endParaRPr kumimoji="1" lang="ja-JP" altLang="en-US" dirty="0">
              <a:latin typeface="Times New Roman"/>
              <a:ea typeface="ヒラギノ角ゴ Pro W3"/>
              <a:cs typeface="Times New Roman"/>
            </a:endParaRPr>
          </a:p>
        </p:txBody>
      </p:sp>
      <p:sp>
        <p:nvSpPr>
          <p:cNvPr id="25" name="テキスト ボックス 24"/>
          <p:cNvSpPr txBox="1"/>
          <p:nvPr/>
        </p:nvSpPr>
        <p:spPr>
          <a:xfrm>
            <a:off x="6043127" y="2066405"/>
            <a:ext cx="1026505" cy="369332"/>
          </a:xfrm>
          <a:prstGeom prst="rect">
            <a:avLst/>
          </a:prstGeom>
          <a:noFill/>
        </p:spPr>
        <p:txBody>
          <a:bodyPr wrap="none" rtlCol="0">
            <a:spAutoFit/>
          </a:bodyPr>
          <a:lstStyle/>
          <a:p>
            <a:r>
              <a:rPr kumimoji="1" lang="en-US" altLang="ja-JP" dirty="0">
                <a:latin typeface="Times New Roman"/>
                <a:ea typeface="ヒラギノ角ゴ Pro W3"/>
                <a:cs typeface="Times New Roman"/>
              </a:rPr>
              <a:t>t = 80 (s)</a:t>
            </a:r>
            <a:endParaRPr kumimoji="1" lang="ja-JP" altLang="en-US" dirty="0">
              <a:latin typeface="Times New Roman"/>
              <a:ea typeface="ヒラギノ角ゴ Pro W3"/>
              <a:cs typeface="Times New Roman"/>
            </a:endParaRPr>
          </a:p>
        </p:txBody>
      </p:sp>
      <p:sp>
        <p:nvSpPr>
          <p:cNvPr id="26" name="右矢印 25"/>
          <p:cNvSpPr/>
          <p:nvPr/>
        </p:nvSpPr>
        <p:spPr>
          <a:xfrm>
            <a:off x="5172610" y="2993818"/>
            <a:ext cx="712662" cy="453609"/>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960779" y="3526809"/>
            <a:ext cx="1082348" cy="307777"/>
          </a:xfrm>
          <a:prstGeom prst="rect">
            <a:avLst/>
          </a:prstGeom>
          <a:noFill/>
        </p:spPr>
        <p:txBody>
          <a:bodyPr wrap="none" rtlCol="0">
            <a:spAutoFit/>
          </a:bodyPr>
          <a:lstStyle/>
          <a:p>
            <a:r>
              <a:rPr kumimoji="1" lang="ja-JP" altLang="en-US" sz="1400" dirty="0">
                <a:latin typeface="Times New Roman"/>
                <a:ea typeface="ヒラギノ角ゴ Pro W3"/>
                <a:cs typeface="Times New Roman"/>
              </a:rPr>
              <a:t>足して平均</a:t>
            </a:r>
          </a:p>
        </p:txBody>
      </p:sp>
      <p:pic>
        <p:nvPicPr>
          <p:cNvPr id="3" name="図 2" descr="s_individu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413224"/>
            <a:ext cx="5486400" cy="5486400"/>
          </a:xfrm>
          <a:prstGeom prst="rect">
            <a:avLst/>
          </a:prstGeom>
        </p:spPr>
      </p:pic>
      <p:pic>
        <p:nvPicPr>
          <p:cNvPr id="4" name="図 3" descr="s_integratio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8032" y="1718464"/>
            <a:ext cx="2743200" cy="2743200"/>
          </a:xfrm>
          <a:prstGeom prst="rect">
            <a:avLst/>
          </a:prstGeom>
        </p:spPr>
      </p:pic>
    </p:spTree>
    <p:extLst>
      <p:ext uri="{BB962C8B-B14F-4D97-AF65-F5344CB8AC3E}">
        <p14:creationId xmlns:p14="http://schemas.microsoft.com/office/powerpoint/2010/main" val="3869260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lang="en-US" altLang="en-US" dirty="0">
                <a:latin typeface="Times New Roman"/>
                <a:ea typeface="ヒラギノ角ゴ Pro W3"/>
                <a:cs typeface="Times New Roman"/>
              </a:rPr>
              <a:t>指示書作成時に考えること</a:t>
            </a:r>
            <a:endParaRPr kumimoji="1" lang="ja-JP" altLang="en-US" dirty="0">
              <a:latin typeface="Times New Roman"/>
              <a:ea typeface="ヒラギノ角ゴ Pro W3"/>
              <a:cs typeface="Times New Roman"/>
            </a:endParaRPr>
          </a:p>
        </p:txBody>
      </p:sp>
      <p:sp>
        <p:nvSpPr>
          <p:cNvPr id="3" name="コンテンツ プレースホルダー 2"/>
          <p:cNvSpPr>
            <a:spLocks noGrp="1"/>
          </p:cNvSpPr>
          <p:nvPr>
            <p:ph idx="1"/>
          </p:nvPr>
        </p:nvSpPr>
        <p:spPr>
          <a:xfrm>
            <a:off x="457200" y="1765300"/>
            <a:ext cx="8229600" cy="4692650"/>
          </a:xfrm>
        </p:spPr>
        <p:txBody>
          <a:bodyPr>
            <a:normAutofit/>
          </a:bodyPr>
          <a:lstStyle/>
          <a:p>
            <a:r>
              <a:rPr kumimoji="1" lang="ja-JP" altLang="en-US" sz="2800" dirty="0">
                <a:latin typeface="Times New Roman"/>
                <a:ea typeface="ヒラギノ角ゴ Pro W3"/>
                <a:cs typeface="Times New Roman"/>
              </a:rPr>
              <a:t>観測点を決める</a:t>
            </a:r>
            <a:r>
              <a:rPr kumimoji="1" lang="en-US" altLang="ja-JP" sz="2800" dirty="0">
                <a:latin typeface="Times New Roman"/>
                <a:ea typeface="ヒラギノ角ゴ Pro W3"/>
                <a:cs typeface="Times New Roman"/>
              </a:rPr>
              <a:t> (</a:t>
            </a:r>
            <a:r>
              <a:rPr kumimoji="1" lang="ja-JP" altLang="en-US" sz="2800" dirty="0">
                <a:latin typeface="Times New Roman"/>
                <a:ea typeface="ヒラギノ角ゴ Pro W3"/>
                <a:cs typeface="Times New Roman"/>
              </a:rPr>
              <a:t>目的に合わせて</a:t>
            </a:r>
            <a:r>
              <a:rPr kumimoji="1" lang="en-US" altLang="ja-JP" sz="2800" dirty="0">
                <a:latin typeface="Times New Roman"/>
                <a:ea typeface="ヒラギノ角ゴ Pro W3"/>
                <a:cs typeface="Times New Roman"/>
              </a:rPr>
              <a:t>)</a:t>
            </a:r>
          </a:p>
          <a:p>
            <a:r>
              <a:rPr lang="ja-JP" altLang="en-US" sz="2800" dirty="0">
                <a:latin typeface="Times New Roman"/>
                <a:ea typeface="ヒラギノ角ゴ Pro W3"/>
                <a:cs typeface="Times New Roman"/>
              </a:rPr>
              <a:t>先行研究などから強度や線幅を予想する</a:t>
            </a:r>
            <a:endParaRPr lang="en-US" altLang="ja-JP" sz="2800" dirty="0">
              <a:latin typeface="Times New Roman"/>
              <a:ea typeface="ヒラギノ角ゴ Pro W3"/>
              <a:cs typeface="Times New Roman"/>
            </a:endParaRPr>
          </a:p>
          <a:p>
            <a:r>
              <a:rPr kumimoji="1" lang="ja-JP" altLang="en-US" sz="2800" dirty="0">
                <a:latin typeface="Times New Roman"/>
                <a:ea typeface="ヒラギノ角ゴ Pro W3"/>
                <a:cs typeface="Times New Roman"/>
              </a:rPr>
              <a:t>周波数分解能</a:t>
            </a:r>
            <a:r>
              <a:rPr kumimoji="1" lang="en-US" altLang="ja-JP" sz="2800" dirty="0">
                <a:latin typeface="Times New Roman"/>
                <a:ea typeface="ヒラギノ角ゴ Pro W3"/>
                <a:cs typeface="Times New Roman"/>
              </a:rPr>
              <a:t> (</a:t>
            </a:r>
            <a:r>
              <a:rPr kumimoji="1" lang="en-US" altLang="ja-JP" sz="2800" dirty="0" err="1">
                <a:latin typeface="Times New Roman"/>
                <a:ea typeface="ヒラギノ角ゴ Pro W3"/>
                <a:cs typeface="Times New Roman"/>
              </a:rPr>
              <a:t>Δ</a:t>
            </a:r>
            <a:r>
              <a:rPr kumimoji="1" lang="en-US" altLang="ja-JP" sz="2800" i="1" dirty="0" err="1">
                <a:latin typeface="Times New Roman"/>
                <a:ea typeface="ヒラギノ角ゴ Pro W3"/>
                <a:cs typeface="Times New Roman"/>
              </a:rPr>
              <a:t>ν</a:t>
            </a:r>
            <a:r>
              <a:rPr kumimoji="1" lang="en-US" altLang="ja-JP" sz="2800" dirty="0">
                <a:latin typeface="Times New Roman"/>
                <a:ea typeface="ヒラギノ角ゴ Pro W3"/>
                <a:cs typeface="Times New Roman"/>
              </a:rPr>
              <a:t>), </a:t>
            </a:r>
            <a:r>
              <a:rPr kumimoji="1" lang="ja-JP" altLang="en-US" sz="2800" dirty="0">
                <a:latin typeface="Times New Roman"/>
                <a:ea typeface="ヒラギノ角ゴ Pro W3"/>
                <a:cs typeface="Times New Roman"/>
              </a:rPr>
              <a:t>ノイズレベル</a:t>
            </a:r>
            <a:r>
              <a:rPr kumimoji="1" lang="en-US" altLang="ja-JP" sz="2800" dirty="0">
                <a:latin typeface="Times New Roman"/>
                <a:ea typeface="ヒラギノ角ゴ Pro W3"/>
                <a:cs typeface="Times New Roman"/>
              </a:rPr>
              <a:t> (</a:t>
            </a:r>
            <a:r>
              <a:rPr kumimoji="1" lang="en-US" altLang="ja-JP" sz="2800" i="1" dirty="0" err="1">
                <a:latin typeface="Times New Roman"/>
                <a:ea typeface="ヒラギノ角ゴ Pro W3"/>
                <a:cs typeface="Times New Roman"/>
              </a:rPr>
              <a:t>T</a:t>
            </a:r>
            <a:r>
              <a:rPr kumimoji="1" lang="en-US" altLang="ja-JP" sz="2800" baseline="-25000" dirty="0" err="1">
                <a:latin typeface="Times New Roman"/>
                <a:ea typeface="ヒラギノ角ゴ Pro W3"/>
                <a:cs typeface="Times New Roman"/>
              </a:rPr>
              <a:t>rms</a:t>
            </a:r>
            <a:r>
              <a:rPr kumimoji="1" lang="en-US" altLang="ja-JP" sz="2800" dirty="0">
                <a:latin typeface="Times New Roman"/>
                <a:ea typeface="ヒラギノ角ゴ Pro W3"/>
                <a:cs typeface="Times New Roman"/>
              </a:rPr>
              <a:t>)</a:t>
            </a:r>
            <a:r>
              <a:rPr kumimoji="1" lang="ja-JP" altLang="en-US" sz="2800" dirty="0">
                <a:latin typeface="Times New Roman"/>
                <a:ea typeface="ヒラギノ角ゴ Pro W3"/>
                <a:cs typeface="Times New Roman"/>
              </a:rPr>
              <a:t>を決める</a:t>
            </a:r>
            <a:endParaRPr kumimoji="1" lang="en-US" altLang="ja-JP" sz="2800" dirty="0">
              <a:latin typeface="Times New Roman"/>
              <a:ea typeface="ヒラギノ角ゴ Pro W3"/>
              <a:cs typeface="Times New Roman"/>
            </a:endParaRPr>
          </a:p>
          <a:p>
            <a:r>
              <a:rPr lang="ja-JP" altLang="en-US" sz="2800" dirty="0">
                <a:latin typeface="Times New Roman"/>
                <a:ea typeface="ヒラギノ角ゴ Pro W3"/>
                <a:cs typeface="Times New Roman"/>
              </a:rPr>
              <a:t>システム雑音温度</a:t>
            </a:r>
            <a:r>
              <a:rPr lang="en-US" altLang="ja-JP" sz="2800" dirty="0">
                <a:latin typeface="Times New Roman"/>
                <a:ea typeface="ヒラギノ角ゴ Pro W3"/>
                <a:cs typeface="Times New Roman"/>
              </a:rPr>
              <a:t> (</a:t>
            </a:r>
            <a:r>
              <a:rPr lang="en-US" altLang="ja-JP" sz="2800" i="1" dirty="0" err="1">
                <a:latin typeface="Times New Roman"/>
                <a:ea typeface="ヒラギノ角ゴ Pro W3"/>
                <a:cs typeface="Times New Roman"/>
              </a:rPr>
              <a:t>T</a:t>
            </a:r>
            <a:r>
              <a:rPr lang="en-US" altLang="ja-JP" sz="2800" baseline="-25000" dirty="0" err="1">
                <a:latin typeface="Times New Roman"/>
                <a:ea typeface="ヒラギノ角ゴ Pro W3"/>
                <a:cs typeface="Times New Roman"/>
              </a:rPr>
              <a:t>sys</a:t>
            </a:r>
            <a:r>
              <a:rPr lang="en-US" altLang="ja-JP" sz="2800" dirty="0">
                <a:latin typeface="Times New Roman"/>
                <a:ea typeface="ヒラギノ角ゴ Pro W3"/>
                <a:cs typeface="Times New Roman"/>
              </a:rPr>
              <a:t>)</a:t>
            </a:r>
            <a:r>
              <a:rPr lang="ja-JP" altLang="en-US" sz="2800" dirty="0">
                <a:latin typeface="Times New Roman"/>
                <a:ea typeface="ヒラギノ角ゴ Pro W3"/>
                <a:cs typeface="Times New Roman"/>
              </a:rPr>
              <a:t>を推定して積分時間</a:t>
            </a:r>
            <a:r>
              <a:rPr lang="en-US" altLang="ja-JP" sz="2800" dirty="0">
                <a:latin typeface="Times New Roman"/>
                <a:ea typeface="ヒラギノ角ゴ Pro W3"/>
                <a:cs typeface="Times New Roman"/>
              </a:rPr>
              <a:t> (</a:t>
            </a:r>
            <a:r>
              <a:rPr lang="en-US" altLang="ja-JP" sz="2800" i="1" dirty="0">
                <a:latin typeface="Times New Roman"/>
                <a:ea typeface="ヒラギノ角ゴ Pro W3"/>
                <a:cs typeface="Times New Roman"/>
              </a:rPr>
              <a:t>t</a:t>
            </a:r>
            <a:r>
              <a:rPr lang="en-US" altLang="ja-JP" sz="2800" dirty="0">
                <a:latin typeface="Times New Roman"/>
                <a:ea typeface="ヒラギノ角ゴ Pro W3"/>
                <a:cs typeface="Times New Roman"/>
              </a:rPr>
              <a:t>)</a:t>
            </a:r>
            <a:r>
              <a:rPr lang="ja-JP" altLang="en-US" sz="2800" dirty="0">
                <a:latin typeface="Times New Roman"/>
                <a:ea typeface="ヒラギノ角ゴ Pro W3"/>
                <a:cs typeface="Times New Roman"/>
              </a:rPr>
              <a:t>を見積もる</a:t>
            </a:r>
            <a:endParaRPr lang="en-US" altLang="ja-JP" sz="2800" dirty="0">
              <a:latin typeface="Times New Roman"/>
              <a:ea typeface="ヒラギノ角ゴ Pro W3"/>
              <a:cs typeface="Times New Roman"/>
            </a:endParaRPr>
          </a:p>
          <a:p>
            <a:pPr lvl="1"/>
            <a:r>
              <a:rPr lang="en-US" altLang="ja-JP" sz="2400" i="1" dirty="0" err="1">
                <a:latin typeface="Times New Roman"/>
                <a:ea typeface="ヒラギノ角ゴ Pro W3"/>
                <a:cs typeface="Times New Roman"/>
              </a:rPr>
              <a:t>T</a:t>
            </a:r>
            <a:r>
              <a:rPr lang="en-US" altLang="ja-JP" sz="2400" baseline="-25000" dirty="0" err="1">
                <a:latin typeface="Times New Roman"/>
                <a:ea typeface="ヒラギノ角ゴ Pro W3"/>
                <a:cs typeface="Times New Roman"/>
              </a:rPr>
              <a:t>sys</a:t>
            </a:r>
            <a:r>
              <a:rPr lang="ja-JP" altLang="en-US" sz="2400" dirty="0">
                <a:latin typeface="Times New Roman"/>
                <a:ea typeface="ヒラギノ角ゴ Pro W3"/>
                <a:cs typeface="Times New Roman"/>
              </a:rPr>
              <a:t>は天候や</a:t>
            </a:r>
            <a:r>
              <a:rPr lang="en-US" altLang="ja-JP" sz="2400" dirty="0">
                <a:latin typeface="Times New Roman"/>
                <a:ea typeface="ヒラギノ角ゴ Pro W3"/>
                <a:cs typeface="Times New Roman"/>
              </a:rPr>
              <a:t>EL</a:t>
            </a:r>
            <a:r>
              <a:rPr lang="ja-JP" altLang="en-US" sz="2400" dirty="0">
                <a:latin typeface="Times New Roman"/>
                <a:ea typeface="ヒラギノ角ゴ Pro W3"/>
                <a:cs typeface="Times New Roman"/>
              </a:rPr>
              <a:t>などに依存する</a:t>
            </a:r>
            <a:endParaRPr lang="en-US" altLang="ja-JP" sz="2400" dirty="0">
              <a:latin typeface="Times New Roman"/>
              <a:ea typeface="ヒラギノ角ゴ Pro W3"/>
              <a:cs typeface="Times New Roman"/>
            </a:endParaRPr>
          </a:p>
          <a:p>
            <a:r>
              <a:rPr kumimoji="1" lang="ja-JP" altLang="en-US" sz="2800" dirty="0">
                <a:latin typeface="Times New Roman"/>
                <a:ea typeface="ヒラギノ角ゴ Pro W3"/>
                <a:cs typeface="Times New Roman"/>
              </a:rPr>
              <a:t>どれくらいの観測点を観測できるか</a:t>
            </a:r>
            <a:endParaRPr lang="en-US" altLang="ja-JP" sz="2800" dirty="0">
              <a:latin typeface="Times New Roman"/>
              <a:ea typeface="ヒラギノ角ゴ Pro W3"/>
              <a:cs typeface="Times New Roman"/>
            </a:endParaRPr>
          </a:p>
          <a:p>
            <a:pPr lvl="1"/>
            <a:r>
              <a:rPr kumimoji="1" lang="ja-JP" altLang="en-US" sz="2400" dirty="0">
                <a:latin typeface="Times New Roman"/>
                <a:ea typeface="ヒラギノ角ゴ Pro W3"/>
                <a:cs typeface="Times New Roman"/>
              </a:rPr>
              <a:t>これによって目的やパラメータを変更することも</a:t>
            </a:r>
            <a:endParaRPr kumimoji="1" lang="en-US" altLang="ja-JP" sz="2400" dirty="0">
              <a:latin typeface="Times New Roman"/>
              <a:ea typeface="ヒラギノ角ゴ Pro W3"/>
              <a:cs typeface="Times New Roman"/>
            </a:endParaRP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a:solidFill>
                  <a:schemeClr val="tx1">
                    <a:lumMod val="65000"/>
                    <a:lumOff val="35000"/>
                  </a:schemeClr>
                </a:solidFill>
                <a:latin typeface="Calibri"/>
                <a:ea typeface="ＭＳ Ｐゴシック"/>
              </a:rPr>
              <a:t>観測実習</a:t>
            </a:r>
            <a:endParaRPr lang="ja-JP" altLang="en-US" dirty="0">
              <a:solidFill>
                <a:schemeClr val="tx1">
                  <a:lumMod val="65000"/>
                  <a:lumOff val="35000"/>
                </a:schemeClr>
              </a:solidFill>
              <a:latin typeface="Calibri"/>
              <a:ea typeface="ＭＳ Ｐゴシック"/>
            </a:endParaRP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27</a:t>
            </a:fld>
            <a:endParaRPr lang="ja-JP" altLang="en-US">
              <a:solidFill>
                <a:schemeClr val="tx1">
                  <a:lumMod val="65000"/>
                  <a:lumOff val="35000"/>
                </a:schemeClr>
              </a:solidFill>
              <a:latin typeface="Calibri"/>
              <a:ea typeface="ＭＳ Ｐゴシック"/>
            </a:endParaRPr>
          </a:p>
        </p:txBody>
      </p:sp>
      <p:sp>
        <p:nvSpPr>
          <p:cNvPr id="4" name="テキスト ボックス 3"/>
          <p:cNvSpPr txBox="1"/>
          <p:nvPr/>
        </p:nvSpPr>
        <p:spPr>
          <a:xfrm>
            <a:off x="2161007" y="5789998"/>
            <a:ext cx="6218544" cy="646331"/>
          </a:xfrm>
          <a:prstGeom prst="rect">
            <a:avLst/>
          </a:prstGeom>
          <a:noFill/>
        </p:spPr>
        <p:txBody>
          <a:bodyPr wrap="none" rtlCol="0">
            <a:spAutoFit/>
          </a:bodyPr>
          <a:lstStyle/>
          <a:p>
            <a:r>
              <a:rPr kumimoji="1" lang="ja-JP" altLang="en-US" dirty="0">
                <a:latin typeface="Times New Roman"/>
                <a:ea typeface="ヒラギノ角ゴ Pro W3"/>
                <a:cs typeface="Times New Roman"/>
              </a:rPr>
              <a:t>論文検索サイト</a:t>
            </a:r>
            <a:r>
              <a:rPr lang="en-US" altLang="ja-JP" dirty="0">
                <a:latin typeface="Times New Roman"/>
                <a:ea typeface="ヒラギノ角ゴ Pro W3"/>
                <a:cs typeface="Times New Roman"/>
              </a:rPr>
              <a:t>: SAO/NASA Astrophysics Data System (ADS)</a:t>
            </a:r>
          </a:p>
          <a:p>
            <a:r>
              <a:rPr lang="en-US" altLang="ja-JP" dirty="0">
                <a:latin typeface="Times New Roman"/>
                <a:ea typeface="ヒラギノ角ゴ Pro W3"/>
                <a:cs typeface="Times New Roman"/>
              </a:rPr>
              <a:t>                              (http://</a:t>
            </a:r>
            <a:r>
              <a:rPr lang="en-US" altLang="ja-JP" dirty="0" err="1">
                <a:latin typeface="Times New Roman"/>
                <a:ea typeface="ヒラギノ角ゴ Pro W3"/>
                <a:cs typeface="Times New Roman"/>
              </a:rPr>
              <a:t>ads.nao.ac.jp</a:t>
            </a:r>
            <a:r>
              <a:rPr lang="en-US" altLang="ja-JP" dirty="0">
                <a:latin typeface="Times New Roman"/>
                <a:ea typeface="ヒラギノ角ゴ Pro W3"/>
                <a:cs typeface="Times New Roman"/>
              </a:rPr>
              <a:t>)</a:t>
            </a:r>
            <a:endParaRPr kumimoji="1" lang="ja-JP" altLang="en-US" dirty="0">
              <a:latin typeface="Times New Roman"/>
              <a:ea typeface="ヒラギノ角ゴ Pro W3"/>
              <a:cs typeface="Times New Roman"/>
            </a:endParaRPr>
          </a:p>
        </p:txBody>
      </p:sp>
    </p:spTree>
    <p:extLst>
      <p:ext uri="{BB962C8B-B14F-4D97-AF65-F5344CB8AC3E}">
        <p14:creationId xmlns:p14="http://schemas.microsoft.com/office/powerpoint/2010/main" val="4286623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kumimoji="1" lang="ja-JP" altLang="en-US" dirty="0">
                <a:latin typeface="Times New Roman"/>
                <a:ea typeface="ヒラギノ角ゴ Pro W3"/>
                <a:cs typeface="Times New Roman"/>
              </a:rPr>
              <a:t>観測時</a:t>
            </a:r>
          </a:p>
        </p:txBody>
      </p:sp>
      <p:sp>
        <p:nvSpPr>
          <p:cNvPr id="3" name="コンテンツ プレースホルダー 2"/>
          <p:cNvSpPr>
            <a:spLocks noGrp="1"/>
          </p:cNvSpPr>
          <p:nvPr>
            <p:ph idx="1"/>
          </p:nvPr>
        </p:nvSpPr>
        <p:spPr>
          <a:xfrm>
            <a:off x="457200" y="1765299"/>
            <a:ext cx="8229600" cy="5019675"/>
          </a:xfrm>
        </p:spPr>
        <p:txBody>
          <a:bodyPr>
            <a:normAutofit/>
          </a:bodyPr>
          <a:lstStyle/>
          <a:p>
            <a:r>
              <a:rPr lang="ja-JP" altLang="en-US" sz="2800" dirty="0">
                <a:latin typeface="Times New Roman"/>
                <a:ea typeface="ヒラギノ角ゴ Pro W3"/>
                <a:cs typeface="Times New Roman"/>
              </a:rPr>
              <a:t>観測棟へ移動</a:t>
            </a:r>
            <a:endParaRPr lang="en-US" altLang="ja-JP" sz="2800" dirty="0">
              <a:latin typeface="Times New Roman"/>
              <a:ea typeface="ヒラギノ角ゴ Pro W3"/>
              <a:cs typeface="Times New Roman"/>
            </a:endParaRPr>
          </a:p>
          <a:p>
            <a:r>
              <a:rPr lang="ja-JP" altLang="en-US" sz="2800" dirty="0">
                <a:latin typeface="Times New Roman"/>
                <a:ea typeface="ヒラギノ角ゴ Pro W3"/>
                <a:cs typeface="Times New Roman"/>
              </a:rPr>
              <a:t>制御ソフト</a:t>
            </a:r>
            <a:r>
              <a:rPr lang="en-US" altLang="ja-JP" sz="2800" dirty="0">
                <a:latin typeface="Times New Roman"/>
                <a:ea typeface="ヒラギノ角ゴ Pro W3"/>
                <a:cs typeface="Times New Roman"/>
              </a:rPr>
              <a:t> (cosmos)</a:t>
            </a:r>
            <a:r>
              <a:rPr lang="ja-JP" altLang="en-US" sz="2800" dirty="0">
                <a:latin typeface="Times New Roman"/>
                <a:ea typeface="ヒラギノ角ゴ Pro W3"/>
                <a:cs typeface="Times New Roman"/>
              </a:rPr>
              <a:t>への指示書投入</a:t>
            </a:r>
            <a:endParaRPr lang="en-US" altLang="ja-JP" sz="28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スペクトルチェック</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ポインティング</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本観測</a:t>
            </a:r>
            <a:endParaRPr lang="en-US" altLang="ja-JP" sz="2400" dirty="0">
              <a:latin typeface="Times New Roman"/>
              <a:ea typeface="ヒラギノ角ゴ Pro W3"/>
              <a:cs typeface="Times New Roman"/>
            </a:endParaRPr>
          </a:p>
          <a:p>
            <a:r>
              <a:rPr lang="en-US" altLang="ja-JP" sz="2800" dirty="0">
                <a:latin typeface="Times New Roman"/>
                <a:ea typeface="ヒラギノ角ゴ Pro W3"/>
                <a:cs typeface="Times New Roman"/>
              </a:rPr>
              <a:t>QLOOK</a:t>
            </a:r>
            <a:r>
              <a:rPr lang="ja-JP" altLang="en-US" sz="2800" dirty="0">
                <a:latin typeface="Times New Roman"/>
                <a:ea typeface="ヒラギノ角ゴ Pro W3"/>
                <a:cs typeface="Times New Roman"/>
              </a:rPr>
              <a:t>起動</a:t>
            </a:r>
            <a:endParaRPr lang="en-US" altLang="ja-JP" sz="28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ポインティング時はずれを補正</a:t>
            </a:r>
            <a:endParaRPr lang="en-US" altLang="ja-JP" sz="2400" dirty="0">
              <a:latin typeface="Times New Roman"/>
              <a:ea typeface="ヒラギノ角ゴ Pro W3"/>
              <a:cs typeface="Times New Roman"/>
            </a:endParaRPr>
          </a:p>
          <a:p>
            <a:r>
              <a:rPr lang="ja-JP" altLang="en-US" sz="2800" dirty="0">
                <a:latin typeface="Times New Roman"/>
                <a:ea typeface="ヒラギノ角ゴ Pro W3"/>
                <a:cs typeface="Times New Roman"/>
              </a:rPr>
              <a:t>トラブル対処</a:t>
            </a:r>
            <a:endParaRPr lang="en-US" altLang="ja-JP" sz="2800" dirty="0">
              <a:latin typeface="Times New Roman"/>
              <a:ea typeface="ヒラギノ角ゴ Pro W3"/>
              <a:cs typeface="Times New Roman"/>
            </a:endParaRPr>
          </a:p>
          <a:p>
            <a:r>
              <a:rPr lang="ja-JP" altLang="en-US" sz="2800" dirty="0">
                <a:latin typeface="Times New Roman"/>
                <a:ea typeface="ヒラギノ角ゴ Pro W3"/>
                <a:cs typeface="Times New Roman"/>
              </a:rPr>
              <a:t>観測メモ</a:t>
            </a:r>
            <a:r>
              <a:rPr lang="en-US" altLang="ja-JP" sz="2800" dirty="0">
                <a:latin typeface="Times New Roman"/>
                <a:ea typeface="ヒラギノ角ゴ Pro W3"/>
                <a:cs typeface="Times New Roman"/>
              </a:rPr>
              <a:t> (</a:t>
            </a:r>
            <a:r>
              <a:rPr lang="ja-JP" altLang="en-US" sz="2800" dirty="0">
                <a:latin typeface="Times New Roman"/>
                <a:ea typeface="ヒラギノ角ゴ Pro W3"/>
                <a:cs typeface="Times New Roman"/>
              </a:rPr>
              <a:t>自動ログもある</a:t>
            </a:r>
            <a:r>
              <a:rPr lang="en-US" altLang="ja-JP" sz="2800" dirty="0">
                <a:latin typeface="Times New Roman"/>
                <a:ea typeface="ヒラギノ角ゴ Pro W3"/>
                <a:cs typeface="Times New Roman"/>
              </a:rPr>
              <a:t>)</a:t>
            </a:r>
          </a:p>
          <a:p>
            <a:pPr lvl="1"/>
            <a:r>
              <a:rPr kumimoji="1" lang="ja-JP" altLang="en-US" sz="2400" dirty="0">
                <a:latin typeface="Times New Roman"/>
                <a:ea typeface="ヒラギノ角ゴ Pro W3"/>
                <a:cs typeface="Times New Roman"/>
              </a:rPr>
              <a:t>時間</a:t>
            </a:r>
            <a:r>
              <a:rPr lang="en-US" altLang="ja-JP" sz="2400" dirty="0">
                <a:latin typeface="Times New Roman"/>
                <a:ea typeface="ヒラギノ角ゴ Pro W3"/>
                <a:cs typeface="Times New Roman"/>
              </a:rPr>
              <a:t>, AZ,</a:t>
            </a:r>
            <a:r>
              <a:rPr lang="ja-JP" altLang="en-US" sz="2400" dirty="0">
                <a:latin typeface="Times New Roman"/>
                <a:ea typeface="ヒラギノ角ゴ Pro W3"/>
                <a:cs typeface="Times New Roman"/>
              </a:rPr>
              <a:t> </a:t>
            </a:r>
            <a:r>
              <a:rPr lang="en-US" altLang="ja-JP" sz="2400" dirty="0">
                <a:latin typeface="Times New Roman"/>
                <a:ea typeface="ヒラギノ角ゴ Pro W3"/>
                <a:cs typeface="Times New Roman"/>
              </a:rPr>
              <a:t>EL, </a:t>
            </a:r>
            <a:r>
              <a:rPr kumimoji="1" lang="ja-JP" altLang="en-US" sz="2400" dirty="0">
                <a:latin typeface="Times New Roman"/>
                <a:ea typeface="ヒラギノ角ゴ Pro W3"/>
                <a:cs typeface="Times New Roman"/>
              </a:rPr>
              <a:t>天候</a:t>
            </a:r>
            <a:r>
              <a:rPr kumimoji="1" lang="en-US" altLang="ja-JP" sz="2400" dirty="0">
                <a:latin typeface="Times New Roman"/>
                <a:ea typeface="ヒラギノ角ゴ Pro W3"/>
                <a:cs typeface="Times New Roman"/>
              </a:rPr>
              <a:t>,,,</a:t>
            </a:r>
            <a:endParaRPr kumimoji="1" lang="ja-JP" altLang="en-US" sz="2400" dirty="0">
              <a:latin typeface="Times New Roman"/>
              <a:ea typeface="ヒラギノ角ゴ Pro W3"/>
              <a:cs typeface="Times New Roman"/>
            </a:endParaRP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dirty="0">
                <a:solidFill>
                  <a:schemeClr val="tx1">
                    <a:lumMod val="65000"/>
                    <a:lumOff val="35000"/>
                  </a:schemeClr>
                </a:solidFill>
                <a:latin typeface="Calibri"/>
                <a:ea typeface="ＭＳ Ｐゴシック"/>
              </a:rPr>
              <a:t>観測実習</a:t>
            </a: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28</a:t>
            </a:fld>
            <a:endParaRPr lang="ja-JP" altLang="en-US">
              <a:solidFill>
                <a:schemeClr val="tx1">
                  <a:lumMod val="65000"/>
                  <a:lumOff val="35000"/>
                </a:schemeClr>
              </a:solidFill>
              <a:latin typeface="Calibri"/>
              <a:ea typeface="ＭＳ Ｐゴシック"/>
            </a:endParaRPr>
          </a:p>
        </p:txBody>
      </p:sp>
    </p:spTree>
    <p:extLst>
      <p:ext uri="{BB962C8B-B14F-4D97-AF65-F5344CB8AC3E}">
        <p14:creationId xmlns:p14="http://schemas.microsoft.com/office/powerpoint/2010/main" val="2142127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kumimoji="1" lang="ja-JP" altLang="en-US" dirty="0">
                <a:latin typeface="Times New Roman"/>
                <a:ea typeface="ヒラギノ角ゴ Pro W3"/>
                <a:cs typeface="Times New Roman"/>
              </a:rPr>
              <a:t>データリダクション</a:t>
            </a:r>
            <a:r>
              <a:rPr kumimoji="1" lang="en-US" altLang="ja-JP" dirty="0">
                <a:latin typeface="Times New Roman"/>
                <a:ea typeface="ヒラギノ角ゴ Pro W3"/>
                <a:cs typeface="Times New Roman"/>
              </a:rPr>
              <a:t> (</a:t>
            </a:r>
            <a:r>
              <a:rPr kumimoji="1" lang="ja-JP" altLang="en-US" dirty="0">
                <a:latin typeface="Times New Roman"/>
                <a:ea typeface="ヒラギノ角ゴ Pro W3"/>
                <a:cs typeface="Times New Roman"/>
              </a:rPr>
              <a:t>整約</a:t>
            </a:r>
            <a:r>
              <a:rPr kumimoji="1" lang="en-US" altLang="ja-JP" dirty="0">
                <a:latin typeface="Times New Roman"/>
                <a:ea typeface="ヒラギノ角ゴ Pro W3"/>
                <a:cs typeface="Times New Roman"/>
              </a:rPr>
              <a:t>)</a:t>
            </a:r>
            <a:endParaRPr kumimoji="1" lang="ja-JP" altLang="en-US" dirty="0">
              <a:latin typeface="Times New Roman"/>
              <a:ea typeface="ヒラギノ角ゴ Pro W3"/>
              <a:cs typeface="Times New Roman"/>
            </a:endParaRPr>
          </a:p>
        </p:txBody>
      </p:sp>
      <p:sp>
        <p:nvSpPr>
          <p:cNvPr id="3" name="コンテンツ プレースホルダー 2"/>
          <p:cNvSpPr>
            <a:spLocks noGrp="1"/>
          </p:cNvSpPr>
          <p:nvPr>
            <p:ph idx="1"/>
          </p:nvPr>
        </p:nvSpPr>
        <p:spPr>
          <a:xfrm>
            <a:off x="457200" y="1765300"/>
            <a:ext cx="8229600" cy="4525963"/>
          </a:xfrm>
        </p:spPr>
        <p:txBody>
          <a:bodyPr>
            <a:normAutofit/>
          </a:bodyPr>
          <a:lstStyle/>
          <a:p>
            <a:r>
              <a:rPr lang="ja-JP" altLang="en-US" sz="2800" dirty="0">
                <a:latin typeface="Times New Roman"/>
                <a:ea typeface="ヒラギノ角ゴ Pro W3"/>
                <a:cs typeface="Times New Roman"/>
              </a:rPr>
              <a:t>観測で取得したデータを有意なデータへ</a:t>
            </a:r>
            <a:endParaRPr lang="en-US" altLang="en-US" sz="2800" dirty="0">
              <a:latin typeface="Times New Roman"/>
              <a:ea typeface="ヒラギノ角ゴ Pro W3"/>
              <a:cs typeface="Times New Roman"/>
            </a:endParaRPr>
          </a:p>
          <a:p>
            <a:r>
              <a:rPr lang="ja-JP" altLang="en-US" sz="2800" dirty="0">
                <a:latin typeface="Times New Roman"/>
                <a:ea typeface="ヒラギノ角ゴ Pro W3"/>
                <a:cs typeface="Times New Roman"/>
              </a:rPr>
              <a:t>リダクションソフト</a:t>
            </a:r>
            <a:r>
              <a:rPr lang="en-US" altLang="ja-JP" sz="2800" dirty="0">
                <a:latin typeface="Times New Roman"/>
                <a:ea typeface="ヒラギノ角ゴ Pro W3"/>
                <a:cs typeface="Times New Roman"/>
              </a:rPr>
              <a:t>: </a:t>
            </a:r>
            <a:r>
              <a:rPr lang="en-US" altLang="en-US" sz="2800" dirty="0">
                <a:latin typeface="Times New Roman"/>
                <a:ea typeface="ヒラギノ角ゴ Pro W3"/>
                <a:cs typeface="Times New Roman"/>
              </a:rPr>
              <a:t>NEWSTAR</a:t>
            </a:r>
          </a:p>
          <a:p>
            <a:pPr lvl="1"/>
            <a:r>
              <a:rPr kumimoji="1" lang="en-US" altLang="ja-JP" sz="2400" dirty="0">
                <a:latin typeface="Times New Roman"/>
                <a:ea typeface="ヒラギノ角ゴ Pro W3"/>
                <a:cs typeface="Times New Roman"/>
              </a:rPr>
              <a:t>bad data</a:t>
            </a:r>
            <a:r>
              <a:rPr kumimoji="1" lang="ja-JP" altLang="en-US" sz="2400" dirty="0">
                <a:latin typeface="Times New Roman"/>
                <a:ea typeface="ヒラギノ角ゴ Pro W3"/>
                <a:cs typeface="Times New Roman"/>
              </a:rPr>
              <a:t>の除去 </a:t>
            </a:r>
            <a:r>
              <a:rPr kumimoji="1" lang="en-US" altLang="ja-JP" sz="2400" dirty="0">
                <a:latin typeface="Times New Roman"/>
                <a:ea typeface="ヒラギノ角ゴ Pro W3"/>
                <a:cs typeface="Times New Roman"/>
              </a:rPr>
              <a:t>(FLAG)</a:t>
            </a:r>
          </a:p>
          <a:p>
            <a:pPr lvl="1"/>
            <a:r>
              <a:rPr kumimoji="1" lang="ja-JP" altLang="en-US" sz="2400" dirty="0">
                <a:latin typeface="Times New Roman"/>
                <a:ea typeface="ヒラギノ角ゴ Pro W3"/>
                <a:cs typeface="Times New Roman"/>
              </a:rPr>
              <a:t>観測データの時間積分</a:t>
            </a:r>
            <a:r>
              <a:rPr kumimoji="1" lang="en-US" altLang="ja-JP" sz="2400" dirty="0">
                <a:latin typeface="Times New Roman"/>
                <a:ea typeface="ヒラギノ角ゴ Pro W3"/>
                <a:cs typeface="Times New Roman"/>
              </a:rPr>
              <a:t> (Large INTEG)</a:t>
            </a:r>
          </a:p>
          <a:p>
            <a:pPr lvl="1"/>
            <a:r>
              <a:rPr kumimoji="1" lang="ja-JP" altLang="en-US" sz="2400" dirty="0">
                <a:latin typeface="Times New Roman"/>
                <a:ea typeface="ヒラギノ角ゴ Pro W3"/>
                <a:cs typeface="Times New Roman"/>
              </a:rPr>
              <a:t>天体信号のゼロレベルを補正</a:t>
            </a:r>
            <a:r>
              <a:rPr kumimoji="1" lang="en-US" altLang="ja-JP" sz="2400" dirty="0">
                <a:latin typeface="Times New Roman"/>
                <a:ea typeface="ヒラギノ角ゴ Pro W3"/>
                <a:cs typeface="Times New Roman"/>
              </a:rPr>
              <a:t> (BASELINE)</a:t>
            </a:r>
            <a:endParaRPr kumimoji="1" lang="en-US" altLang="en-US" sz="2400" dirty="0">
              <a:latin typeface="Times New Roman"/>
              <a:ea typeface="ヒラギノ角ゴ Pro W3"/>
              <a:cs typeface="Times New Roman"/>
            </a:endParaRPr>
          </a:p>
          <a:p>
            <a:pPr lvl="1"/>
            <a:r>
              <a:rPr lang="en-US" altLang="ja-JP" sz="2400" dirty="0">
                <a:latin typeface="Times New Roman"/>
                <a:ea typeface="ヒラギノ角ゴ Pro W3"/>
                <a:cs typeface="Times New Roman"/>
              </a:rPr>
              <a:t>(</a:t>
            </a:r>
            <a:r>
              <a:rPr lang="ja-JP" altLang="en-US" sz="2400" dirty="0">
                <a:latin typeface="Times New Roman"/>
                <a:ea typeface="ヒラギノ角ゴ Pro W3"/>
                <a:cs typeface="Times New Roman"/>
              </a:rPr>
              <a:t>天体固有の強度スケールへ変換</a:t>
            </a:r>
            <a:r>
              <a:rPr lang="en-US" altLang="ja-JP" sz="2400" dirty="0">
                <a:latin typeface="Times New Roman"/>
                <a:ea typeface="ヒラギノ角ゴ Pro W3"/>
                <a:cs typeface="Times New Roman"/>
              </a:rPr>
              <a:t>)</a:t>
            </a:r>
          </a:p>
          <a:p>
            <a:pPr lvl="2">
              <a:buFont typeface="Wingdings" charset="2"/>
              <a:buChar char="Ø"/>
            </a:pPr>
            <a:r>
              <a:rPr kumimoji="1" lang="en-US" altLang="ja-JP" sz="2000" dirty="0">
                <a:latin typeface="Times New Roman"/>
                <a:ea typeface="ヒラギノ角ゴ Pro W3"/>
                <a:cs typeface="Times New Roman"/>
              </a:rPr>
              <a:t> </a:t>
            </a:r>
            <a:r>
              <a:rPr kumimoji="1" lang="en-US" altLang="ja-JP" sz="2000" i="1" dirty="0" err="1">
                <a:latin typeface="Times New Roman"/>
                <a:ea typeface="ヒラギノ角ゴ Pro W3"/>
                <a:cs typeface="Times New Roman"/>
              </a:rPr>
              <a:t>T</a:t>
            </a:r>
            <a:r>
              <a:rPr kumimoji="1" lang="en-US" altLang="ja-JP" sz="2000" baseline="-25000" dirty="0" err="1">
                <a:latin typeface="Times New Roman"/>
                <a:ea typeface="ヒラギノ角ゴ Pro W3"/>
                <a:cs typeface="Times New Roman"/>
              </a:rPr>
              <a:t>mb</a:t>
            </a:r>
            <a:r>
              <a:rPr kumimoji="1" lang="en-US" altLang="ja-JP" sz="2000" dirty="0">
                <a:latin typeface="Times New Roman"/>
                <a:ea typeface="ヒラギノ角ゴ Pro W3"/>
                <a:cs typeface="Times New Roman"/>
              </a:rPr>
              <a:t> = </a:t>
            </a:r>
            <a:r>
              <a:rPr kumimoji="1" lang="en-US" altLang="ja-JP" sz="2000" i="1" dirty="0">
                <a:latin typeface="Times New Roman"/>
                <a:ea typeface="ヒラギノ角ゴ Pro W3"/>
                <a:cs typeface="Times New Roman"/>
              </a:rPr>
              <a:t>T</a:t>
            </a:r>
            <a:r>
              <a:rPr kumimoji="1" lang="en-US" altLang="ja-JP" sz="2000" baseline="-25000" dirty="0">
                <a:latin typeface="Times New Roman"/>
                <a:ea typeface="ヒラギノ角ゴ Pro W3"/>
                <a:cs typeface="Times New Roman"/>
              </a:rPr>
              <a:t>A</a:t>
            </a:r>
            <a:r>
              <a:rPr kumimoji="1" lang="en-US" altLang="ja-JP" sz="2000" baseline="30000" dirty="0">
                <a:latin typeface="Times New Roman"/>
                <a:ea typeface="ヒラギノ角ゴ Pro W3"/>
                <a:cs typeface="Times New Roman"/>
              </a:rPr>
              <a:t>*</a:t>
            </a:r>
            <a:r>
              <a:rPr kumimoji="1" lang="en-US" altLang="ja-JP" sz="2000" dirty="0">
                <a:latin typeface="Times New Roman"/>
                <a:ea typeface="ヒラギノ角ゴ Pro W3"/>
                <a:cs typeface="Times New Roman"/>
              </a:rPr>
              <a:t> / </a:t>
            </a:r>
            <a:r>
              <a:rPr kumimoji="1" lang="en-US" altLang="ja-JP" sz="2000" dirty="0" err="1">
                <a:latin typeface="Times New Roman"/>
                <a:ea typeface="ヒラギノ角ゴ Pro W3"/>
                <a:cs typeface="Times New Roman"/>
              </a:rPr>
              <a:t>η</a:t>
            </a:r>
            <a:r>
              <a:rPr kumimoji="1" lang="en-US" altLang="ja-JP" sz="2000" baseline="-25000" dirty="0" err="1">
                <a:latin typeface="Times New Roman"/>
                <a:ea typeface="ヒラギノ角ゴ Pro W3"/>
                <a:cs typeface="Times New Roman"/>
              </a:rPr>
              <a:t>mb</a:t>
            </a:r>
            <a:endParaRPr kumimoji="1" lang="en-US" altLang="ja-JP" sz="2000" baseline="-25000" dirty="0">
              <a:latin typeface="Times New Roman"/>
              <a:ea typeface="ヒラギノ角ゴ Pro W3"/>
              <a:cs typeface="Times New Roman"/>
            </a:endParaRPr>
          </a:p>
          <a:p>
            <a:pPr lvl="2">
              <a:buFont typeface="Wingdings" charset="2"/>
              <a:buChar char="Ø"/>
            </a:pPr>
            <a:r>
              <a:rPr kumimoji="1" lang="en-US" altLang="ja-JP" sz="2000" dirty="0">
                <a:latin typeface="Times New Roman"/>
                <a:ea typeface="ヒラギノ角ゴ Pro W3"/>
                <a:cs typeface="Times New Roman"/>
              </a:rPr>
              <a:t> </a:t>
            </a:r>
            <a:r>
              <a:rPr kumimoji="1" lang="ja-JP" altLang="en-US" sz="2000" dirty="0">
                <a:latin typeface="Times New Roman"/>
                <a:ea typeface="ヒラギノ角ゴ Pro W3"/>
                <a:cs typeface="Times New Roman"/>
              </a:rPr>
              <a:t>主ビーム能率</a:t>
            </a:r>
            <a:r>
              <a:rPr kumimoji="1" lang="en-US" altLang="ja-JP" sz="2000" dirty="0">
                <a:latin typeface="Times New Roman"/>
                <a:ea typeface="ヒラギノ角ゴ Pro W3"/>
                <a:cs typeface="Times New Roman"/>
              </a:rPr>
              <a:t> </a:t>
            </a:r>
            <a:r>
              <a:rPr kumimoji="1" lang="en-US" altLang="ja-JP" sz="2000" dirty="0" err="1">
                <a:latin typeface="Times New Roman"/>
                <a:ea typeface="ヒラギノ角ゴ Pro W3"/>
                <a:cs typeface="Times New Roman"/>
              </a:rPr>
              <a:t>η</a:t>
            </a:r>
            <a:r>
              <a:rPr kumimoji="1" lang="en-US" altLang="ja-JP" sz="2000" baseline="-25000" dirty="0" err="1">
                <a:latin typeface="Times New Roman"/>
                <a:ea typeface="ヒラギノ角ゴ Pro W3"/>
                <a:cs typeface="Times New Roman"/>
              </a:rPr>
              <a:t>mb</a:t>
            </a:r>
            <a:r>
              <a:rPr kumimoji="1" lang="en-US" altLang="ja-JP" sz="2000" dirty="0">
                <a:latin typeface="Times New Roman"/>
                <a:ea typeface="ヒラギノ角ゴ Pro W3"/>
                <a:cs typeface="Times New Roman"/>
              </a:rPr>
              <a:t>: 0.83 (H22)</a:t>
            </a:r>
            <a:endParaRPr kumimoji="1" lang="ja-JP" altLang="en-US" sz="2000" dirty="0">
              <a:latin typeface="Times New Roman"/>
              <a:ea typeface="ヒラギノ角ゴ Pro W3"/>
              <a:cs typeface="Times New Roman"/>
            </a:endParaRP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a:solidFill>
                  <a:schemeClr val="tx1">
                    <a:lumMod val="65000"/>
                    <a:lumOff val="35000"/>
                  </a:schemeClr>
                </a:solidFill>
                <a:latin typeface="Calibri"/>
                <a:ea typeface="ＭＳ Ｐゴシック"/>
              </a:rPr>
              <a:t>観測実習</a:t>
            </a:r>
            <a:endParaRPr lang="ja-JP" altLang="en-US" dirty="0">
              <a:solidFill>
                <a:schemeClr val="tx1">
                  <a:lumMod val="65000"/>
                  <a:lumOff val="35000"/>
                </a:schemeClr>
              </a:solidFill>
              <a:latin typeface="Calibri"/>
              <a:ea typeface="ＭＳ Ｐゴシック"/>
            </a:endParaRP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29</a:t>
            </a:fld>
            <a:endParaRPr lang="ja-JP" altLang="en-US">
              <a:solidFill>
                <a:schemeClr val="tx1">
                  <a:lumMod val="65000"/>
                  <a:lumOff val="35000"/>
                </a:schemeClr>
              </a:solidFill>
              <a:latin typeface="Calibri"/>
              <a:ea typeface="ＭＳ Ｐゴシック"/>
            </a:endParaRPr>
          </a:p>
        </p:txBody>
      </p:sp>
    </p:spTree>
    <p:extLst>
      <p:ext uri="{BB962C8B-B14F-4D97-AF65-F5344CB8AC3E}">
        <p14:creationId xmlns:p14="http://schemas.microsoft.com/office/powerpoint/2010/main" val="2670284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kumimoji="1" lang="ja-JP" altLang="en-US" dirty="0">
                <a:latin typeface="Times New Roman"/>
                <a:ea typeface="ヒラギノ角ゴ Pro W3"/>
                <a:cs typeface="Times New Roman"/>
              </a:rPr>
              <a:t>観測実習の</a:t>
            </a:r>
            <a:r>
              <a:rPr lang="en-US" altLang="en-US" dirty="0">
                <a:latin typeface="Times New Roman"/>
                <a:ea typeface="ヒラギノ角ゴ Pro W3"/>
                <a:cs typeface="Times New Roman"/>
              </a:rPr>
              <a:t>目標</a:t>
            </a:r>
            <a:endParaRPr kumimoji="1" lang="ja-JP" altLang="en-US" dirty="0">
              <a:latin typeface="Times New Roman"/>
              <a:ea typeface="ヒラギノ角ゴ Pro W3"/>
              <a:cs typeface="Times New Roman"/>
            </a:endParaRPr>
          </a:p>
        </p:txBody>
      </p:sp>
      <p:sp>
        <p:nvSpPr>
          <p:cNvPr id="3" name="コンテンツ プレースホルダー 2"/>
          <p:cNvSpPr>
            <a:spLocks noGrp="1"/>
          </p:cNvSpPr>
          <p:nvPr>
            <p:ph idx="1"/>
          </p:nvPr>
        </p:nvSpPr>
        <p:spPr>
          <a:xfrm>
            <a:off x="457200" y="1765300"/>
            <a:ext cx="8229600" cy="4525963"/>
          </a:xfrm>
        </p:spPr>
        <p:txBody>
          <a:bodyPr>
            <a:normAutofit/>
          </a:bodyPr>
          <a:lstStyle/>
          <a:p>
            <a:r>
              <a:rPr lang="en-US" altLang="en-US" sz="2800" dirty="0">
                <a:latin typeface="Times New Roman"/>
                <a:ea typeface="ヒラギノ角ゴ Pro W3"/>
                <a:cs typeface="Times New Roman"/>
              </a:rPr>
              <a:t>6</a:t>
            </a:r>
            <a:r>
              <a:rPr lang="ja-JP" altLang="en-US" sz="2800" dirty="0">
                <a:latin typeface="Times New Roman"/>
                <a:ea typeface="ヒラギノ角ゴ Pro W3"/>
                <a:cs typeface="Times New Roman"/>
              </a:rPr>
              <a:t>月</a:t>
            </a:r>
            <a:r>
              <a:rPr lang="en-US" altLang="ja-JP" sz="2800" dirty="0">
                <a:latin typeface="Times New Roman"/>
                <a:ea typeface="ヒラギノ角ゴ Pro W3"/>
                <a:cs typeface="Times New Roman"/>
              </a:rPr>
              <a:t>7</a:t>
            </a:r>
            <a:r>
              <a:rPr lang="ja-JP" altLang="en-US" sz="2800" dirty="0">
                <a:latin typeface="Times New Roman"/>
                <a:ea typeface="ヒラギノ角ゴ Pro W3"/>
                <a:cs typeface="Times New Roman"/>
              </a:rPr>
              <a:t>日</a:t>
            </a:r>
            <a:r>
              <a:rPr lang="en-US" altLang="ja-JP" sz="2800" dirty="0">
                <a:latin typeface="Times New Roman"/>
                <a:ea typeface="ヒラギノ角ゴ Pro W3"/>
                <a:cs typeface="Times New Roman"/>
              </a:rPr>
              <a:t> (3</a:t>
            </a:r>
            <a:r>
              <a:rPr lang="ja-JP" altLang="en-US" sz="2800" dirty="0">
                <a:latin typeface="Times New Roman"/>
                <a:ea typeface="ヒラギノ角ゴ Pro W3"/>
                <a:cs typeface="Times New Roman"/>
              </a:rPr>
              <a:t>日後</a:t>
            </a:r>
            <a:r>
              <a:rPr lang="en-US" altLang="ja-JP" sz="2800" dirty="0">
                <a:latin typeface="Times New Roman"/>
                <a:ea typeface="ヒラギノ角ゴ Pro W3"/>
                <a:cs typeface="Times New Roman"/>
              </a:rPr>
              <a:t>) 17:00</a:t>
            </a:r>
            <a:r>
              <a:rPr lang="ja-JP" altLang="en-US" sz="2800" dirty="0">
                <a:latin typeface="Times New Roman"/>
                <a:ea typeface="ヒラギノ角ゴ Pro W3"/>
                <a:cs typeface="Times New Roman"/>
              </a:rPr>
              <a:t>から研究発表を行う</a:t>
            </a:r>
            <a:endParaRPr lang="en-US" altLang="ja-JP" sz="2800" dirty="0">
              <a:latin typeface="Times New Roman"/>
              <a:ea typeface="ヒラギノ角ゴ Pro W3"/>
              <a:cs typeface="Times New Roman"/>
            </a:endParaRPr>
          </a:p>
          <a:p>
            <a:pPr lvl="1"/>
            <a:r>
              <a:rPr kumimoji="1" lang="en-US" altLang="ja-JP" sz="2400" dirty="0">
                <a:latin typeface="Times New Roman"/>
                <a:ea typeface="ヒラギノ角ゴ Pro W3"/>
                <a:cs typeface="Times New Roman"/>
              </a:rPr>
              <a:t>4</a:t>
            </a:r>
            <a:r>
              <a:rPr kumimoji="1" lang="ja-JP" altLang="en-US" sz="2400" dirty="0">
                <a:latin typeface="Times New Roman"/>
                <a:ea typeface="ヒラギノ角ゴ Pro W3"/>
                <a:cs typeface="Times New Roman"/>
              </a:rPr>
              <a:t>日で一連の</a:t>
            </a:r>
            <a:r>
              <a:rPr kumimoji="1" lang="en-US" altLang="ja-JP" sz="2400" dirty="0">
                <a:latin typeface="Times New Roman"/>
                <a:ea typeface="ヒラギノ角ゴ Pro W3"/>
                <a:cs typeface="Times New Roman"/>
              </a:rPr>
              <a:t> (</a:t>
            </a:r>
            <a:r>
              <a:rPr kumimoji="1" lang="ja-JP" altLang="en-US" sz="2400" dirty="0">
                <a:latin typeface="Times New Roman"/>
                <a:ea typeface="ヒラギノ角ゴ Pro W3"/>
                <a:cs typeface="Times New Roman"/>
              </a:rPr>
              <a:t>観測天文学</a:t>
            </a:r>
            <a:r>
              <a:rPr kumimoji="1" lang="en-US" altLang="ja-JP" sz="2400" dirty="0">
                <a:latin typeface="Times New Roman"/>
                <a:ea typeface="ヒラギノ角ゴ Pro W3"/>
                <a:cs typeface="Times New Roman"/>
              </a:rPr>
              <a:t>)</a:t>
            </a:r>
            <a:r>
              <a:rPr kumimoji="1" lang="ja-JP" altLang="en-US" sz="2400" dirty="0">
                <a:latin typeface="Times New Roman"/>
                <a:ea typeface="ヒラギノ角ゴ Pro W3"/>
                <a:cs typeface="Times New Roman"/>
              </a:rPr>
              <a:t>研究を体験する</a:t>
            </a:r>
            <a:endParaRPr kumimoji="1" lang="en-US" altLang="ja-JP" sz="2400" dirty="0">
              <a:latin typeface="Times New Roman"/>
              <a:ea typeface="ヒラギノ角ゴ Pro W3"/>
              <a:cs typeface="Times New Roman"/>
            </a:endParaRPr>
          </a:p>
          <a:p>
            <a:r>
              <a:rPr lang="ja-JP" altLang="en-US" sz="2800" dirty="0">
                <a:latin typeface="Times New Roman"/>
                <a:ea typeface="ヒラギノ角ゴ Pro W3"/>
                <a:cs typeface="Times New Roman"/>
              </a:rPr>
              <a:t>基本的な発表構成</a:t>
            </a:r>
            <a:endParaRPr kumimoji="1" lang="en-US" altLang="ja-JP" sz="28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導入</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背景、目的、科学的重要性など</a:t>
            </a:r>
            <a:endParaRPr lang="en-US" altLang="ja-JP" sz="2400" dirty="0">
              <a:latin typeface="Times New Roman"/>
              <a:ea typeface="ヒラギノ角ゴ Pro W3"/>
              <a:cs typeface="Times New Roman"/>
            </a:endParaRPr>
          </a:p>
          <a:p>
            <a:pPr lvl="1"/>
            <a:r>
              <a:rPr kumimoji="1" lang="ja-JP" altLang="en-US" sz="2400" dirty="0">
                <a:solidFill>
                  <a:srgbClr val="FF0000"/>
                </a:solidFill>
                <a:latin typeface="Times New Roman"/>
                <a:ea typeface="ヒラギノ角ゴ Pro W3"/>
                <a:cs typeface="Times New Roman"/>
              </a:rPr>
              <a:t>観測</a:t>
            </a:r>
            <a:r>
              <a:rPr kumimoji="1" lang="en-US" altLang="ja-JP" sz="2400" dirty="0">
                <a:solidFill>
                  <a:srgbClr val="FF0000"/>
                </a:solidFill>
                <a:latin typeface="Times New Roman"/>
                <a:ea typeface="ヒラギノ角ゴ Pro W3"/>
                <a:cs typeface="Times New Roman"/>
              </a:rPr>
              <a:t>: </a:t>
            </a:r>
            <a:r>
              <a:rPr kumimoji="1" lang="ja-JP" altLang="en-US" sz="2400" dirty="0">
                <a:solidFill>
                  <a:srgbClr val="FF0000"/>
                </a:solidFill>
                <a:latin typeface="Times New Roman"/>
                <a:ea typeface="ヒラギノ角ゴ Pro W3"/>
                <a:cs typeface="Times New Roman"/>
              </a:rPr>
              <a:t>目的のため</a:t>
            </a:r>
            <a:r>
              <a:rPr lang="ja-JP" altLang="en-US" sz="2400" dirty="0">
                <a:solidFill>
                  <a:srgbClr val="FF0000"/>
                </a:solidFill>
                <a:latin typeface="Times New Roman"/>
                <a:ea typeface="ヒラギノ角ゴ Pro W3"/>
                <a:cs typeface="Times New Roman"/>
              </a:rPr>
              <a:t>に必要な観測</a:t>
            </a:r>
            <a:endParaRPr kumimoji="1" lang="en-US" altLang="ja-JP" sz="2400" dirty="0">
              <a:solidFill>
                <a:srgbClr val="FF0000"/>
              </a:solidFill>
              <a:latin typeface="Times New Roman"/>
              <a:ea typeface="ヒラギノ角ゴ Pro W3"/>
              <a:cs typeface="Times New Roman"/>
            </a:endParaRPr>
          </a:p>
          <a:p>
            <a:pPr lvl="1"/>
            <a:r>
              <a:rPr lang="ja-JP" altLang="en-US" sz="2400" dirty="0">
                <a:latin typeface="Times New Roman"/>
                <a:ea typeface="ヒラギノ角ゴ Pro W3"/>
                <a:cs typeface="Times New Roman"/>
              </a:rPr>
              <a:t>解析</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取得したデータから情報を得る</a:t>
            </a:r>
            <a:endParaRPr lang="en-US" altLang="ja-JP" sz="24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結果</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観測</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解析からわかったこと</a:t>
            </a:r>
            <a:endParaRPr lang="en-US" altLang="ja-JP" sz="2400" dirty="0">
              <a:latin typeface="Times New Roman"/>
              <a:ea typeface="ヒラギノ角ゴ Pro W3"/>
              <a:cs typeface="Times New Roman"/>
            </a:endParaRPr>
          </a:p>
          <a:p>
            <a:pPr lvl="1"/>
            <a:r>
              <a:rPr kumimoji="1" lang="ja-JP" altLang="en-US" sz="2400" dirty="0">
                <a:latin typeface="Times New Roman"/>
                <a:ea typeface="ヒラギノ角ゴ Pro W3"/>
                <a:cs typeface="Times New Roman"/>
              </a:rPr>
              <a:t>議論</a:t>
            </a:r>
            <a:r>
              <a:rPr kumimoji="1"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何が言えるか</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他の研究と比較して</a:t>
            </a:r>
            <a:endParaRPr kumimoji="1" lang="en-US" altLang="ja-JP" sz="2400" dirty="0">
              <a:latin typeface="Times New Roman"/>
              <a:ea typeface="ヒラギノ角ゴ Pro W3"/>
              <a:cs typeface="Times New Roman"/>
            </a:endParaRP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a:solidFill>
                  <a:schemeClr val="tx1">
                    <a:lumMod val="65000"/>
                    <a:lumOff val="35000"/>
                  </a:schemeClr>
                </a:solidFill>
                <a:latin typeface="Calibri"/>
                <a:ea typeface="ＭＳ Ｐゴシック"/>
              </a:rPr>
              <a:t>観測実習</a:t>
            </a:r>
            <a:endParaRPr lang="ja-JP" altLang="en-US" dirty="0">
              <a:solidFill>
                <a:schemeClr val="tx1">
                  <a:lumMod val="65000"/>
                  <a:lumOff val="35000"/>
                </a:schemeClr>
              </a:solidFill>
              <a:latin typeface="Calibri"/>
              <a:ea typeface="ＭＳ Ｐゴシック"/>
            </a:endParaRP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3</a:t>
            </a:fld>
            <a:endParaRPr lang="ja-JP" altLang="en-US">
              <a:solidFill>
                <a:schemeClr val="tx1">
                  <a:lumMod val="65000"/>
                  <a:lumOff val="35000"/>
                </a:schemeClr>
              </a:solidFill>
              <a:latin typeface="Calibri"/>
              <a:ea typeface="ＭＳ Ｐゴシック"/>
            </a:endParaRPr>
          </a:p>
        </p:txBody>
      </p:sp>
    </p:spTree>
    <p:extLst>
      <p:ext uri="{BB962C8B-B14F-4D97-AF65-F5344CB8AC3E}">
        <p14:creationId xmlns:p14="http://schemas.microsoft.com/office/powerpoint/2010/main" val="1424684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kumimoji="1" lang="ja-JP" altLang="en-US" dirty="0">
                <a:latin typeface="Times New Roman"/>
                <a:ea typeface="ヒラギノ角ゴ Pro W3"/>
                <a:cs typeface="Times New Roman"/>
              </a:rPr>
              <a:t>データリダクション</a:t>
            </a:r>
            <a:r>
              <a:rPr kumimoji="1" lang="en-US" altLang="ja-JP" dirty="0">
                <a:latin typeface="Times New Roman"/>
                <a:ea typeface="ヒラギノ角ゴ Pro W3"/>
                <a:cs typeface="Times New Roman"/>
              </a:rPr>
              <a:t> (</a:t>
            </a:r>
            <a:r>
              <a:rPr kumimoji="1" lang="ja-JP" altLang="en-US" dirty="0">
                <a:latin typeface="Times New Roman"/>
                <a:ea typeface="ヒラギノ角ゴ Pro W3"/>
                <a:cs typeface="Times New Roman"/>
              </a:rPr>
              <a:t>整約</a:t>
            </a:r>
            <a:r>
              <a:rPr kumimoji="1" lang="en-US" altLang="ja-JP" dirty="0">
                <a:latin typeface="Times New Roman"/>
                <a:ea typeface="ヒラギノ角ゴ Pro W3"/>
                <a:cs typeface="Times New Roman"/>
              </a:rPr>
              <a:t>)</a:t>
            </a:r>
            <a:endParaRPr kumimoji="1" lang="ja-JP" altLang="en-US" dirty="0">
              <a:latin typeface="Times New Roman"/>
              <a:ea typeface="ヒラギノ角ゴ Pro W3"/>
              <a:cs typeface="Times New Roman"/>
            </a:endParaRPr>
          </a:p>
        </p:txBody>
      </p:sp>
      <p:sp>
        <p:nvSpPr>
          <p:cNvPr id="3" name="コンテンツ プレースホルダー 2"/>
          <p:cNvSpPr>
            <a:spLocks noGrp="1"/>
          </p:cNvSpPr>
          <p:nvPr>
            <p:ph idx="1"/>
          </p:nvPr>
        </p:nvSpPr>
        <p:spPr>
          <a:xfrm>
            <a:off x="457200" y="1765300"/>
            <a:ext cx="8229600" cy="4525963"/>
          </a:xfrm>
        </p:spPr>
        <p:txBody>
          <a:bodyPr>
            <a:normAutofit/>
          </a:bodyPr>
          <a:lstStyle/>
          <a:p>
            <a:r>
              <a:rPr lang="en-US" altLang="en-US" sz="2800" dirty="0">
                <a:latin typeface="Times New Roman"/>
                <a:ea typeface="ヒラギノ角ゴ Pro W3"/>
                <a:cs typeface="Times New Roman"/>
              </a:rPr>
              <a:t>天体信号のゼロレベルを補正 (BASELINE)</a:t>
            </a: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a:solidFill>
                  <a:schemeClr val="tx1">
                    <a:lumMod val="65000"/>
                    <a:lumOff val="35000"/>
                  </a:schemeClr>
                </a:solidFill>
                <a:latin typeface="Calibri"/>
                <a:ea typeface="ＭＳ Ｐゴシック"/>
              </a:rPr>
              <a:t>観測実習</a:t>
            </a:r>
            <a:endParaRPr lang="ja-JP" altLang="en-US" dirty="0">
              <a:solidFill>
                <a:schemeClr val="tx1">
                  <a:lumMod val="65000"/>
                  <a:lumOff val="35000"/>
                </a:schemeClr>
              </a:solidFill>
              <a:latin typeface="Calibri"/>
              <a:ea typeface="ＭＳ Ｐゴシック"/>
            </a:endParaRP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30</a:t>
            </a:fld>
            <a:endParaRPr lang="ja-JP" altLang="en-US">
              <a:solidFill>
                <a:schemeClr val="tx1">
                  <a:lumMod val="65000"/>
                  <a:lumOff val="35000"/>
                </a:schemeClr>
              </a:solidFill>
              <a:latin typeface="Calibri"/>
              <a:ea typeface="ＭＳ Ｐゴシック"/>
            </a:endParaRPr>
          </a:p>
        </p:txBody>
      </p:sp>
      <p:pic>
        <p:nvPicPr>
          <p:cNvPr id="11" name="図 10" descr="raw_dat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845" y="2131178"/>
            <a:ext cx="7315200" cy="4572000"/>
          </a:xfrm>
          <a:prstGeom prst="rect">
            <a:avLst/>
          </a:prstGeom>
        </p:spPr>
      </p:pic>
      <p:cxnSp>
        <p:nvCxnSpPr>
          <p:cNvPr id="8" name="直線コネクタ 7"/>
          <p:cNvCxnSpPr/>
          <p:nvPr/>
        </p:nvCxnSpPr>
        <p:spPr>
          <a:xfrm>
            <a:off x="1801090" y="2759362"/>
            <a:ext cx="2909454" cy="0"/>
          </a:xfrm>
          <a:prstGeom prst="line">
            <a:avLst/>
          </a:prstGeom>
          <a:ln>
            <a:solidFill>
              <a:schemeClr val="tx1"/>
            </a:solidFill>
            <a:prstDash val="sysDash"/>
            <a:headEnd type="non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6757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kumimoji="1" lang="ja-JP" altLang="en-US" dirty="0">
                <a:latin typeface="Times New Roman"/>
                <a:ea typeface="ヒラギノ角ゴ Pro W3"/>
                <a:cs typeface="Times New Roman"/>
              </a:rPr>
              <a:t>データリダクション</a:t>
            </a:r>
            <a:r>
              <a:rPr kumimoji="1" lang="en-US" altLang="ja-JP" dirty="0">
                <a:latin typeface="Times New Roman"/>
                <a:ea typeface="ヒラギノ角ゴ Pro W3"/>
                <a:cs typeface="Times New Roman"/>
              </a:rPr>
              <a:t> (</a:t>
            </a:r>
            <a:r>
              <a:rPr kumimoji="1" lang="ja-JP" altLang="en-US" dirty="0">
                <a:latin typeface="Times New Roman"/>
                <a:ea typeface="ヒラギノ角ゴ Pro W3"/>
                <a:cs typeface="Times New Roman"/>
              </a:rPr>
              <a:t>整約</a:t>
            </a:r>
            <a:r>
              <a:rPr kumimoji="1" lang="en-US" altLang="ja-JP" dirty="0">
                <a:latin typeface="Times New Roman"/>
                <a:ea typeface="ヒラギノ角ゴ Pro W3"/>
                <a:cs typeface="Times New Roman"/>
              </a:rPr>
              <a:t>)</a:t>
            </a:r>
            <a:endParaRPr kumimoji="1" lang="ja-JP" altLang="en-US" dirty="0">
              <a:latin typeface="Times New Roman"/>
              <a:ea typeface="ヒラギノ角ゴ Pro W3"/>
              <a:cs typeface="Times New Roman"/>
            </a:endParaRPr>
          </a:p>
        </p:txBody>
      </p:sp>
      <p:sp>
        <p:nvSpPr>
          <p:cNvPr id="3" name="コンテンツ プレースホルダー 2"/>
          <p:cNvSpPr>
            <a:spLocks noGrp="1"/>
          </p:cNvSpPr>
          <p:nvPr>
            <p:ph idx="1"/>
          </p:nvPr>
        </p:nvSpPr>
        <p:spPr>
          <a:xfrm>
            <a:off x="457200" y="1765300"/>
            <a:ext cx="8229600" cy="4525963"/>
          </a:xfrm>
        </p:spPr>
        <p:txBody>
          <a:bodyPr>
            <a:normAutofit/>
          </a:bodyPr>
          <a:lstStyle/>
          <a:p>
            <a:r>
              <a:rPr lang="en-US" altLang="en-US" sz="2800" dirty="0">
                <a:latin typeface="Times New Roman"/>
                <a:ea typeface="ヒラギノ角ゴ Pro W3"/>
                <a:cs typeface="Times New Roman"/>
              </a:rPr>
              <a:t>天体信号のゼロレベルを補正 (BASELINE)</a:t>
            </a: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a:solidFill>
                  <a:schemeClr val="tx1">
                    <a:lumMod val="65000"/>
                    <a:lumOff val="35000"/>
                  </a:schemeClr>
                </a:solidFill>
                <a:latin typeface="Calibri"/>
                <a:ea typeface="ＭＳ Ｐゴシック"/>
              </a:rPr>
              <a:t>観測実習</a:t>
            </a:r>
            <a:endParaRPr lang="ja-JP" altLang="en-US" dirty="0">
              <a:solidFill>
                <a:schemeClr val="tx1">
                  <a:lumMod val="65000"/>
                  <a:lumOff val="35000"/>
                </a:schemeClr>
              </a:solidFill>
              <a:latin typeface="Calibri"/>
              <a:ea typeface="ＭＳ Ｐゴシック"/>
            </a:endParaRP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31</a:t>
            </a:fld>
            <a:endParaRPr lang="ja-JP" altLang="en-US">
              <a:solidFill>
                <a:schemeClr val="tx1">
                  <a:lumMod val="65000"/>
                  <a:lumOff val="35000"/>
                </a:schemeClr>
              </a:solidFill>
              <a:latin typeface="Calibri"/>
              <a:ea typeface="ＭＳ Ｐゴシック"/>
            </a:endParaRPr>
          </a:p>
        </p:txBody>
      </p:sp>
      <p:pic>
        <p:nvPicPr>
          <p:cNvPr id="8" name="図 7" descr="base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845" y="2131178"/>
            <a:ext cx="7315200" cy="4572000"/>
          </a:xfrm>
          <a:prstGeom prst="rect">
            <a:avLst/>
          </a:prstGeom>
        </p:spPr>
      </p:pic>
    </p:spTree>
    <p:extLst>
      <p:ext uri="{BB962C8B-B14F-4D97-AF65-F5344CB8AC3E}">
        <p14:creationId xmlns:p14="http://schemas.microsoft.com/office/powerpoint/2010/main" val="132820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kumimoji="1" lang="ja-JP" altLang="en-US" dirty="0">
                <a:latin typeface="Times New Roman"/>
                <a:ea typeface="ヒラギノ角ゴ Pro W3"/>
                <a:cs typeface="Times New Roman"/>
              </a:rPr>
              <a:t>データリダクション</a:t>
            </a:r>
            <a:r>
              <a:rPr kumimoji="1" lang="en-US" altLang="ja-JP" dirty="0">
                <a:latin typeface="Times New Roman"/>
                <a:ea typeface="ヒラギノ角ゴ Pro W3"/>
                <a:cs typeface="Times New Roman"/>
              </a:rPr>
              <a:t> (</a:t>
            </a:r>
            <a:r>
              <a:rPr kumimoji="1" lang="ja-JP" altLang="en-US" dirty="0">
                <a:latin typeface="Times New Roman"/>
                <a:ea typeface="ヒラギノ角ゴ Pro W3"/>
                <a:cs typeface="Times New Roman"/>
              </a:rPr>
              <a:t>整約</a:t>
            </a:r>
            <a:r>
              <a:rPr kumimoji="1" lang="en-US" altLang="ja-JP" dirty="0">
                <a:latin typeface="Times New Roman"/>
                <a:ea typeface="ヒラギノ角ゴ Pro W3"/>
                <a:cs typeface="Times New Roman"/>
              </a:rPr>
              <a:t>)</a:t>
            </a:r>
            <a:endParaRPr kumimoji="1" lang="ja-JP" altLang="en-US" dirty="0">
              <a:latin typeface="Times New Roman"/>
              <a:ea typeface="ヒラギノ角ゴ Pro W3"/>
              <a:cs typeface="Times New Roman"/>
            </a:endParaRPr>
          </a:p>
        </p:txBody>
      </p:sp>
      <p:sp>
        <p:nvSpPr>
          <p:cNvPr id="3" name="コンテンツ プレースホルダー 2"/>
          <p:cNvSpPr>
            <a:spLocks noGrp="1"/>
          </p:cNvSpPr>
          <p:nvPr>
            <p:ph idx="1"/>
          </p:nvPr>
        </p:nvSpPr>
        <p:spPr>
          <a:xfrm>
            <a:off x="457200" y="1765300"/>
            <a:ext cx="8229600" cy="4525963"/>
          </a:xfrm>
        </p:spPr>
        <p:txBody>
          <a:bodyPr>
            <a:normAutofit/>
          </a:bodyPr>
          <a:lstStyle/>
          <a:p>
            <a:r>
              <a:rPr lang="en-US" altLang="en-US" sz="2800" dirty="0">
                <a:latin typeface="Times New Roman"/>
                <a:ea typeface="ヒラギノ角ゴ Pro W3"/>
                <a:cs typeface="Times New Roman"/>
              </a:rPr>
              <a:t>天体信号のゼロレベルを補正 (BASELINE)</a:t>
            </a: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a:solidFill>
                  <a:schemeClr val="tx1">
                    <a:lumMod val="65000"/>
                    <a:lumOff val="35000"/>
                  </a:schemeClr>
                </a:solidFill>
                <a:latin typeface="Calibri"/>
                <a:ea typeface="ＭＳ Ｐゴシック"/>
              </a:rPr>
              <a:t>観測実習</a:t>
            </a:r>
            <a:endParaRPr lang="ja-JP" altLang="en-US" dirty="0">
              <a:solidFill>
                <a:schemeClr val="tx1">
                  <a:lumMod val="65000"/>
                  <a:lumOff val="35000"/>
                </a:schemeClr>
              </a:solidFill>
              <a:latin typeface="Calibri"/>
              <a:ea typeface="ＭＳ Ｐゴシック"/>
            </a:endParaRP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32</a:t>
            </a:fld>
            <a:endParaRPr lang="ja-JP" altLang="en-US">
              <a:solidFill>
                <a:schemeClr val="tx1">
                  <a:lumMod val="65000"/>
                  <a:lumOff val="35000"/>
                </a:schemeClr>
              </a:solidFill>
              <a:latin typeface="Calibri"/>
              <a:ea typeface="ＭＳ Ｐゴシック"/>
            </a:endParaRPr>
          </a:p>
        </p:txBody>
      </p:sp>
      <p:pic>
        <p:nvPicPr>
          <p:cNvPr id="9" name="図 8" descr="resul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845" y="2131178"/>
            <a:ext cx="7315200" cy="4572000"/>
          </a:xfrm>
          <a:prstGeom prst="rect">
            <a:avLst/>
          </a:prstGeom>
        </p:spPr>
      </p:pic>
      <p:cxnSp>
        <p:nvCxnSpPr>
          <p:cNvPr id="8" name="直線コネクタ 7"/>
          <p:cNvCxnSpPr/>
          <p:nvPr/>
        </p:nvCxnSpPr>
        <p:spPr>
          <a:xfrm>
            <a:off x="1801090" y="3555998"/>
            <a:ext cx="2909454" cy="0"/>
          </a:xfrm>
          <a:prstGeom prst="line">
            <a:avLst/>
          </a:prstGeom>
          <a:ln>
            <a:solidFill>
              <a:schemeClr val="tx1"/>
            </a:solidFill>
            <a:prstDash val="sysDash"/>
            <a:headEnd type="non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2908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kumimoji="1" lang="ja-JP" altLang="en-US" dirty="0">
                <a:latin typeface="Times New Roman"/>
                <a:ea typeface="ヒラギノ角ゴ Pro W3"/>
                <a:cs typeface="Times New Roman"/>
              </a:rPr>
              <a:t>観測実習の</a:t>
            </a:r>
            <a:r>
              <a:rPr lang="en-US" altLang="en-US" dirty="0">
                <a:latin typeface="Times New Roman"/>
                <a:ea typeface="ヒラギノ角ゴ Pro W3"/>
                <a:cs typeface="Times New Roman"/>
              </a:rPr>
              <a:t>目標</a:t>
            </a:r>
            <a:endParaRPr kumimoji="1" lang="ja-JP" altLang="en-US" dirty="0">
              <a:latin typeface="Times New Roman"/>
              <a:ea typeface="ヒラギノ角ゴ Pro W3"/>
              <a:cs typeface="Times New Roman"/>
            </a:endParaRPr>
          </a:p>
        </p:txBody>
      </p:sp>
      <p:sp>
        <p:nvSpPr>
          <p:cNvPr id="3" name="コンテンツ プレースホルダー 2"/>
          <p:cNvSpPr>
            <a:spLocks noGrp="1"/>
          </p:cNvSpPr>
          <p:nvPr>
            <p:ph idx="1"/>
          </p:nvPr>
        </p:nvSpPr>
        <p:spPr>
          <a:xfrm>
            <a:off x="457200" y="1765300"/>
            <a:ext cx="8229600" cy="4525963"/>
          </a:xfrm>
        </p:spPr>
        <p:txBody>
          <a:bodyPr>
            <a:normAutofit/>
          </a:bodyPr>
          <a:lstStyle/>
          <a:p>
            <a:r>
              <a:rPr lang="en-US" altLang="en-US" sz="2800" dirty="0">
                <a:latin typeface="Times New Roman"/>
                <a:ea typeface="ヒラギノ角ゴ Pro W3"/>
                <a:cs typeface="Times New Roman"/>
              </a:rPr>
              <a:t>6</a:t>
            </a:r>
            <a:r>
              <a:rPr lang="ja-JP" altLang="en-US" sz="2800" dirty="0">
                <a:latin typeface="Times New Roman"/>
                <a:ea typeface="ヒラギノ角ゴ Pro W3"/>
                <a:cs typeface="Times New Roman"/>
              </a:rPr>
              <a:t>月</a:t>
            </a:r>
            <a:r>
              <a:rPr lang="en-US" altLang="ja-JP" sz="2800" dirty="0">
                <a:latin typeface="Times New Roman"/>
                <a:ea typeface="ヒラギノ角ゴ Pro W3"/>
                <a:cs typeface="Times New Roman"/>
              </a:rPr>
              <a:t>7</a:t>
            </a:r>
            <a:r>
              <a:rPr lang="ja-JP" altLang="en-US" sz="2800" dirty="0">
                <a:latin typeface="Times New Roman"/>
                <a:ea typeface="ヒラギノ角ゴ Pro W3"/>
                <a:cs typeface="Times New Roman"/>
              </a:rPr>
              <a:t>日</a:t>
            </a:r>
            <a:r>
              <a:rPr lang="en-US" altLang="ja-JP" sz="2800" dirty="0">
                <a:latin typeface="Times New Roman"/>
                <a:ea typeface="ヒラギノ角ゴ Pro W3"/>
                <a:cs typeface="Times New Roman"/>
              </a:rPr>
              <a:t> (3</a:t>
            </a:r>
            <a:r>
              <a:rPr lang="ja-JP" altLang="en-US" sz="2800" dirty="0">
                <a:latin typeface="Times New Roman"/>
                <a:ea typeface="ヒラギノ角ゴ Pro W3"/>
                <a:cs typeface="Times New Roman"/>
              </a:rPr>
              <a:t>日後</a:t>
            </a:r>
            <a:r>
              <a:rPr lang="en-US" altLang="ja-JP" sz="2800" dirty="0">
                <a:latin typeface="Times New Roman"/>
                <a:ea typeface="ヒラギノ角ゴ Pro W3"/>
                <a:cs typeface="Times New Roman"/>
              </a:rPr>
              <a:t>) 17:00</a:t>
            </a:r>
            <a:r>
              <a:rPr lang="ja-JP" altLang="en-US" sz="2800" dirty="0">
                <a:latin typeface="Times New Roman"/>
                <a:ea typeface="ヒラギノ角ゴ Pro W3"/>
                <a:cs typeface="Times New Roman"/>
              </a:rPr>
              <a:t>から研究発表を行う</a:t>
            </a:r>
            <a:endParaRPr lang="en-US" altLang="ja-JP" sz="2800" dirty="0">
              <a:latin typeface="Times New Roman"/>
              <a:ea typeface="ヒラギノ角ゴ Pro W3"/>
              <a:cs typeface="Times New Roman"/>
            </a:endParaRPr>
          </a:p>
          <a:p>
            <a:pPr lvl="1"/>
            <a:r>
              <a:rPr kumimoji="1" lang="en-US" altLang="ja-JP" sz="2400" dirty="0">
                <a:latin typeface="Times New Roman"/>
                <a:ea typeface="ヒラギノ角ゴ Pro W3"/>
                <a:cs typeface="Times New Roman"/>
              </a:rPr>
              <a:t>4</a:t>
            </a:r>
            <a:r>
              <a:rPr kumimoji="1" lang="ja-JP" altLang="en-US" sz="2400" dirty="0">
                <a:latin typeface="Times New Roman"/>
                <a:ea typeface="ヒラギノ角ゴ Pro W3"/>
                <a:cs typeface="Times New Roman"/>
              </a:rPr>
              <a:t>日で一連の</a:t>
            </a:r>
            <a:r>
              <a:rPr kumimoji="1" lang="en-US" altLang="ja-JP" sz="2400" dirty="0">
                <a:latin typeface="Times New Roman"/>
                <a:ea typeface="ヒラギノ角ゴ Pro W3"/>
                <a:cs typeface="Times New Roman"/>
              </a:rPr>
              <a:t> (</a:t>
            </a:r>
            <a:r>
              <a:rPr kumimoji="1" lang="ja-JP" altLang="en-US" sz="2400" dirty="0">
                <a:latin typeface="Times New Roman"/>
                <a:ea typeface="ヒラギノ角ゴ Pro W3"/>
                <a:cs typeface="Times New Roman"/>
              </a:rPr>
              <a:t>観測天文学</a:t>
            </a:r>
            <a:r>
              <a:rPr kumimoji="1" lang="en-US" altLang="ja-JP" sz="2400" dirty="0">
                <a:latin typeface="Times New Roman"/>
                <a:ea typeface="ヒラギノ角ゴ Pro W3"/>
                <a:cs typeface="Times New Roman"/>
              </a:rPr>
              <a:t>)</a:t>
            </a:r>
            <a:r>
              <a:rPr kumimoji="1" lang="ja-JP" altLang="en-US" sz="2400" dirty="0">
                <a:latin typeface="Times New Roman"/>
                <a:ea typeface="ヒラギノ角ゴ Pro W3"/>
                <a:cs typeface="Times New Roman"/>
              </a:rPr>
              <a:t>研究を体験する</a:t>
            </a:r>
            <a:endParaRPr kumimoji="1" lang="en-US" altLang="ja-JP" sz="2400" dirty="0">
              <a:latin typeface="Times New Roman"/>
              <a:ea typeface="ヒラギノ角ゴ Pro W3"/>
              <a:cs typeface="Times New Roman"/>
            </a:endParaRPr>
          </a:p>
          <a:p>
            <a:r>
              <a:rPr lang="ja-JP" altLang="en-US" sz="2800" dirty="0">
                <a:latin typeface="Times New Roman"/>
                <a:ea typeface="ヒラギノ角ゴ Pro W3"/>
                <a:cs typeface="Times New Roman"/>
              </a:rPr>
              <a:t>基本的な発表構成</a:t>
            </a:r>
            <a:endParaRPr kumimoji="1" lang="en-US" altLang="ja-JP" sz="28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導入</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背景、目的、科学的重要性など</a:t>
            </a:r>
            <a:endParaRPr lang="en-US" altLang="ja-JP" sz="2400" dirty="0">
              <a:latin typeface="Times New Roman"/>
              <a:ea typeface="ヒラギノ角ゴ Pro W3"/>
              <a:cs typeface="Times New Roman"/>
            </a:endParaRPr>
          </a:p>
          <a:p>
            <a:pPr lvl="1"/>
            <a:r>
              <a:rPr kumimoji="1" lang="ja-JP" altLang="en-US" sz="2400" dirty="0">
                <a:solidFill>
                  <a:srgbClr val="FF0000"/>
                </a:solidFill>
                <a:latin typeface="Times New Roman"/>
                <a:ea typeface="ヒラギノ角ゴ Pro W3"/>
                <a:cs typeface="Times New Roman"/>
              </a:rPr>
              <a:t>観測</a:t>
            </a:r>
            <a:r>
              <a:rPr kumimoji="1" lang="en-US" altLang="ja-JP" sz="2400" dirty="0">
                <a:solidFill>
                  <a:srgbClr val="FF0000"/>
                </a:solidFill>
                <a:latin typeface="Times New Roman"/>
                <a:ea typeface="ヒラギノ角ゴ Pro W3"/>
                <a:cs typeface="Times New Roman"/>
              </a:rPr>
              <a:t>: </a:t>
            </a:r>
            <a:r>
              <a:rPr lang="ja-JP" altLang="en-US" sz="2400" dirty="0">
                <a:solidFill>
                  <a:srgbClr val="FF0000"/>
                </a:solidFill>
                <a:latin typeface="Times New Roman"/>
                <a:ea typeface="ヒラギノ角ゴ Pro W3"/>
                <a:cs typeface="Times New Roman"/>
              </a:rPr>
              <a:t>目的のために必要な観測</a:t>
            </a:r>
            <a:endParaRPr kumimoji="1" lang="en-US" altLang="ja-JP" sz="2400" dirty="0">
              <a:solidFill>
                <a:srgbClr val="FF0000"/>
              </a:solidFill>
              <a:latin typeface="Times New Roman"/>
              <a:ea typeface="ヒラギノ角ゴ Pro W3"/>
              <a:cs typeface="Times New Roman"/>
            </a:endParaRPr>
          </a:p>
          <a:p>
            <a:pPr lvl="1"/>
            <a:r>
              <a:rPr lang="ja-JP" altLang="en-US" sz="2400" dirty="0">
                <a:solidFill>
                  <a:srgbClr val="0000FF"/>
                </a:solidFill>
                <a:latin typeface="Times New Roman"/>
                <a:ea typeface="ヒラギノ角ゴ Pro W3"/>
                <a:cs typeface="Times New Roman"/>
              </a:rPr>
              <a:t>解析</a:t>
            </a:r>
            <a:r>
              <a:rPr lang="en-US" altLang="ja-JP" sz="2400" dirty="0">
                <a:solidFill>
                  <a:srgbClr val="0000FF"/>
                </a:solidFill>
                <a:latin typeface="Times New Roman"/>
                <a:ea typeface="ヒラギノ角ゴ Pro W3"/>
                <a:cs typeface="Times New Roman"/>
              </a:rPr>
              <a:t>: </a:t>
            </a:r>
            <a:r>
              <a:rPr lang="ja-JP" altLang="en-US" sz="2400" dirty="0">
                <a:solidFill>
                  <a:srgbClr val="0000FF"/>
                </a:solidFill>
                <a:latin typeface="Times New Roman"/>
                <a:ea typeface="ヒラギノ角ゴ Pro W3"/>
                <a:cs typeface="Times New Roman"/>
              </a:rPr>
              <a:t>取得したデータから情報を得る</a:t>
            </a:r>
            <a:endParaRPr lang="en-US" altLang="ja-JP" sz="2400" dirty="0">
              <a:solidFill>
                <a:srgbClr val="0000FF"/>
              </a:solidFill>
              <a:latin typeface="Times New Roman"/>
              <a:ea typeface="ヒラギノ角ゴ Pro W3"/>
              <a:cs typeface="Times New Roman"/>
            </a:endParaRPr>
          </a:p>
          <a:p>
            <a:pPr lvl="1"/>
            <a:r>
              <a:rPr lang="ja-JP" altLang="en-US" sz="2400" dirty="0">
                <a:latin typeface="Times New Roman"/>
                <a:ea typeface="ヒラギノ角ゴ Pro W3"/>
                <a:cs typeface="Times New Roman"/>
              </a:rPr>
              <a:t>結果</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観測</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解析からわかったこと</a:t>
            </a:r>
            <a:endParaRPr lang="en-US" altLang="ja-JP" sz="2400" dirty="0">
              <a:latin typeface="Times New Roman"/>
              <a:ea typeface="ヒラギノ角ゴ Pro W3"/>
              <a:cs typeface="Times New Roman"/>
            </a:endParaRPr>
          </a:p>
          <a:p>
            <a:pPr lvl="1"/>
            <a:r>
              <a:rPr kumimoji="1" lang="ja-JP" altLang="en-US" sz="2400" dirty="0">
                <a:latin typeface="Times New Roman"/>
                <a:ea typeface="ヒラギノ角ゴ Pro W3"/>
                <a:cs typeface="Times New Roman"/>
              </a:rPr>
              <a:t>議論</a:t>
            </a:r>
            <a:r>
              <a:rPr kumimoji="1"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何が言えるか</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他の研究と比較して</a:t>
            </a:r>
            <a:endParaRPr kumimoji="1" lang="en-US" altLang="ja-JP" sz="2400" dirty="0">
              <a:latin typeface="Times New Roman"/>
              <a:ea typeface="ヒラギノ角ゴ Pro W3"/>
              <a:cs typeface="Times New Roman"/>
            </a:endParaRP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a:solidFill>
                  <a:schemeClr val="tx1">
                    <a:lumMod val="65000"/>
                    <a:lumOff val="35000"/>
                  </a:schemeClr>
                </a:solidFill>
                <a:latin typeface="Calibri"/>
                <a:ea typeface="ＭＳ Ｐゴシック"/>
              </a:rPr>
              <a:t>観測実習</a:t>
            </a:r>
            <a:endParaRPr lang="ja-JP" altLang="en-US" dirty="0">
              <a:solidFill>
                <a:schemeClr val="tx1">
                  <a:lumMod val="65000"/>
                  <a:lumOff val="35000"/>
                </a:schemeClr>
              </a:solidFill>
              <a:latin typeface="Calibri"/>
              <a:ea typeface="ＭＳ Ｐゴシック"/>
            </a:endParaRP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33</a:t>
            </a:fld>
            <a:endParaRPr lang="ja-JP" altLang="en-US">
              <a:solidFill>
                <a:schemeClr val="tx1">
                  <a:lumMod val="65000"/>
                  <a:lumOff val="35000"/>
                </a:schemeClr>
              </a:solidFill>
              <a:latin typeface="Calibri"/>
              <a:ea typeface="ＭＳ Ｐゴシック"/>
            </a:endParaRPr>
          </a:p>
        </p:txBody>
      </p:sp>
    </p:spTree>
    <p:extLst>
      <p:ext uri="{BB962C8B-B14F-4D97-AF65-F5344CB8AC3E}">
        <p14:creationId xmlns:p14="http://schemas.microsoft.com/office/powerpoint/2010/main" val="2774771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lang="en-US" altLang="en-US" dirty="0">
                <a:latin typeface="Times New Roman"/>
                <a:ea typeface="ヒラギノ角ゴ Pro W3"/>
                <a:cs typeface="Times New Roman"/>
              </a:rPr>
              <a:t>電波とは</a:t>
            </a:r>
            <a:endParaRPr kumimoji="1" lang="ja-JP" altLang="en-US" dirty="0">
              <a:latin typeface="Times New Roman"/>
              <a:ea typeface="ヒラギノ角ゴ Pro W3"/>
              <a:cs typeface="Times New Roman"/>
            </a:endParaRPr>
          </a:p>
        </p:txBody>
      </p:sp>
      <p:sp>
        <p:nvSpPr>
          <p:cNvPr id="3" name="コンテンツ プレースホルダー 2"/>
          <p:cNvSpPr>
            <a:spLocks noGrp="1"/>
          </p:cNvSpPr>
          <p:nvPr>
            <p:ph idx="1"/>
          </p:nvPr>
        </p:nvSpPr>
        <p:spPr>
          <a:xfrm>
            <a:off x="457200" y="1765300"/>
            <a:ext cx="8229600" cy="4525963"/>
          </a:xfrm>
        </p:spPr>
        <p:txBody>
          <a:bodyPr>
            <a:normAutofit/>
          </a:bodyPr>
          <a:lstStyle/>
          <a:p>
            <a:r>
              <a:rPr kumimoji="1" lang="ja-JP" altLang="en-US" sz="2800" dirty="0">
                <a:latin typeface="Times New Roman"/>
                <a:ea typeface="ヒラギノ角ゴ Pro W3"/>
                <a:cs typeface="Times New Roman"/>
              </a:rPr>
              <a:t>電磁波の一種</a:t>
            </a:r>
            <a:endParaRPr kumimoji="1" lang="en-US" altLang="ja-JP" sz="28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定義</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波長</a:t>
            </a:r>
            <a:r>
              <a:rPr lang="en-US" altLang="ja-JP" sz="2400" dirty="0">
                <a:latin typeface="Times New Roman"/>
                <a:ea typeface="ヒラギノ角ゴ Pro W3"/>
                <a:cs typeface="Times New Roman"/>
              </a:rPr>
              <a:t> &gt; 100 </a:t>
            </a:r>
            <a:r>
              <a:rPr lang="en-US" altLang="ja-JP" sz="2400" dirty="0" err="1">
                <a:latin typeface="Times New Roman"/>
                <a:ea typeface="ヒラギノ角ゴ Pro W3"/>
                <a:cs typeface="Times New Roman"/>
              </a:rPr>
              <a:t>μm</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周波数</a:t>
            </a:r>
            <a:r>
              <a:rPr lang="en-US" altLang="ja-JP" sz="2400" dirty="0">
                <a:latin typeface="Times New Roman"/>
                <a:ea typeface="ヒラギノ角ゴ Pro W3"/>
                <a:cs typeface="Times New Roman"/>
              </a:rPr>
              <a:t> &lt; 3 THz</a:t>
            </a: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a:solidFill>
                  <a:schemeClr val="tx1">
                    <a:lumMod val="65000"/>
                    <a:lumOff val="35000"/>
                  </a:schemeClr>
                </a:solidFill>
                <a:latin typeface="Calibri"/>
                <a:ea typeface="ＭＳ Ｐゴシック"/>
              </a:rPr>
              <a:t>観測実習</a:t>
            </a:r>
            <a:endParaRPr lang="ja-JP" altLang="en-US" dirty="0">
              <a:solidFill>
                <a:schemeClr val="tx1">
                  <a:lumMod val="65000"/>
                  <a:lumOff val="35000"/>
                </a:schemeClr>
              </a:solidFill>
              <a:latin typeface="Calibri"/>
              <a:ea typeface="ＭＳ Ｐゴシック"/>
            </a:endParaRP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4</a:t>
            </a:fld>
            <a:endParaRPr lang="ja-JP" altLang="en-US">
              <a:solidFill>
                <a:schemeClr val="tx1">
                  <a:lumMod val="65000"/>
                  <a:lumOff val="35000"/>
                </a:schemeClr>
              </a:solidFill>
              <a:latin typeface="Calibri"/>
              <a:ea typeface="ＭＳ Ｐゴシック"/>
            </a:endParaRPr>
          </a:p>
        </p:txBody>
      </p:sp>
      <p:pic>
        <p:nvPicPr>
          <p:cNvPr id="8" name="図 7" descr="スクリーンショット 2017-05-12 18.02.58.png"/>
          <p:cNvPicPr>
            <a:picLocks noChangeAspect="1"/>
          </p:cNvPicPr>
          <p:nvPr/>
        </p:nvPicPr>
        <p:blipFill rotWithShape="1">
          <a:blip r:embed="rId3">
            <a:extLst>
              <a:ext uri="{28A0092B-C50C-407E-A947-70E740481C1C}">
                <a14:useLocalDpi xmlns:a14="http://schemas.microsoft.com/office/drawing/2010/main" val="0"/>
              </a:ext>
            </a:extLst>
          </a:blip>
          <a:srcRect r="5000"/>
          <a:stretch/>
        </p:blipFill>
        <p:spPr>
          <a:xfrm>
            <a:off x="19284" y="2907361"/>
            <a:ext cx="9124716" cy="3525418"/>
          </a:xfrm>
          <a:prstGeom prst="rect">
            <a:avLst/>
          </a:prstGeom>
        </p:spPr>
      </p:pic>
    </p:spTree>
    <p:extLst>
      <p:ext uri="{BB962C8B-B14F-4D97-AF65-F5344CB8AC3E}">
        <p14:creationId xmlns:p14="http://schemas.microsoft.com/office/powerpoint/2010/main" val="1439645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kumimoji="1" lang="ja-JP" altLang="en-US" dirty="0">
                <a:latin typeface="Times New Roman"/>
                <a:ea typeface="ヒラギノ角ゴ Pro W3"/>
                <a:cs typeface="Times New Roman"/>
              </a:rPr>
              <a:t>可視光と電波</a:t>
            </a:r>
          </a:p>
        </p:txBody>
      </p:sp>
      <p:sp>
        <p:nvSpPr>
          <p:cNvPr id="3" name="コンテンツ プレースホルダー 2"/>
          <p:cNvSpPr>
            <a:spLocks noGrp="1"/>
          </p:cNvSpPr>
          <p:nvPr>
            <p:ph idx="1"/>
          </p:nvPr>
        </p:nvSpPr>
        <p:spPr>
          <a:xfrm>
            <a:off x="457200" y="1765300"/>
            <a:ext cx="8229600" cy="4525963"/>
          </a:xfrm>
        </p:spPr>
        <p:txBody>
          <a:bodyPr>
            <a:normAutofit/>
          </a:bodyPr>
          <a:lstStyle/>
          <a:p>
            <a:r>
              <a:rPr lang="ja-JP" altLang="en-US" sz="2800" dirty="0">
                <a:latin typeface="Times New Roman"/>
                <a:ea typeface="ヒラギノ角ゴ Pro W3"/>
                <a:cs typeface="Times New Roman"/>
              </a:rPr>
              <a:t>可視光</a:t>
            </a:r>
            <a:r>
              <a:rPr lang="en-US" altLang="ja-JP" sz="2800" dirty="0">
                <a:latin typeface="Times New Roman"/>
                <a:ea typeface="ヒラギノ角ゴ Pro W3"/>
                <a:cs typeface="Times New Roman"/>
              </a:rPr>
              <a:t>: </a:t>
            </a:r>
            <a:r>
              <a:rPr lang="ja-JP" altLang="en-US" sz="2800" dirty="0">
                <a:latin typeface="Times New Roman"/>
                <a:ea typeface="ヒラギノ角ゴ Pro W3"/>
                <a:cs typeface="Times New Roman"/>
              </a:rPr>
              <a:t>数千</a:t>
            </a:r>
            <a:r>
              <a:rPr lang="en-US" altLang="ja-JP" sz="2800" dirty="0">
                <a:latin typeface="Times New Roman"/>
                <a:ea typeface="ヒラギノ角ゴ Pro W3"/>
                <a:cs typeface="Times New Roman"/>
              </a:rPr>
              <a:t>℃</a:t>
            </a:r>
            <a:r>
              <a:rPr lang="ja-JP" altLang="en-US" sz="2800" dirty="0">
                <a:latin typeface="Times New Roman"/>
                <a:ea typeface="ヒラギノ角ゴ Pro W3"/>
                <a:cs typeface="Times New Roman"/>
              </a:rPr>
              <a:t>以上の高温の天体 </a:t>
            </a:r>
            <a:r>
              <a:rPr lang="en-US" altLang="ja-JP" sz="2800" dirty="0">
                <a:latin typeface="Times New Roman"/>
                <a:ea typeface="ヒラギノ角ゴ Pro W3"/>
                <a:cs typeface="Times New Roman"/>
              </a:rPr>
              <a:t>(</a:t>
            </a:r>
            <a:r>
              <a:rPr lang="ja-JP" altLang="en-US" sz="2800" dirty="0">
                <a:latin typeface="Times New Roman"/>
                <a:ea typeface="ヒラギノ角ゴ Pro W3"/>
                <a:cs typeface="Times New Roman"/>
              </a:rPr>
              <a:t>恒星</a:t>
            </a:r>
            <a:r>
              <a:rPr lang="en-US" altLang="ja-JP" sz="2800" dirty="0">
                <a:latin typeface="Times New Roman"/>
                <a:ea typeface="ヒラギノ角ゴ Pro W3"/>
                <a:cs typeface="Times New Roman"/>
              </a:rPr>
              <a:t>)</a:t>
            </a:r>
          </a:p>
          <a:p>
            <a:r>
              <a:rPr lang="ja-JP" altLang="en-US" sz="2800" dirty="0">
                <a:latin typeface="Times New Roman"/>
                <a:ea typeface="ヒラギノ角ゴ Pro W3"/>
                <a:cs typeface="Times New Roman"/>
              </a:rPr>
              <a:t>電波</a:t>
            </a:r>
            <a:r>
              <a:rPr lang="en-US" altLang="ja-JP" sz="2800" dirty="0">
                <a:latin typeface="Times New Roman"/>
                <a:ea typeface="ヒラギノ角ゴ Pro W3"/>
                <a:cs typeface="Times New Roman"/>
              </a:rPr>
              <a:t>: –200℃</a:t>
            </a:r>
            <a:r>
              <a:rPr lang="ja-JP" altLang="en-US" sz="2800" dirty="0">
                <a:latin typeface="Times New Roman"/>
                <a:ea typeface="ヒラギノ角ゴ Pro W3"/>
                <a:cs typeface="Times New Roman"/>
              </a:rPr>
              <a:t>以下の低温の天体</a:t>
            </a:r>
            <a:r>
              <a:rPr lang="en-US" altLang="ja-JP" sz="2800" dirty="0">
                <a:latin typeface="Times New Roman"/>
                <a:ea typeface="ヒラギノ角ゴ Pro W3"/>
                <a:cs typeface="Times New Roman"/>
              </a:rPr>
              <a:t> (</a:t>
            </a:r>
            <a:r>
              <a:rPr lang="ja-JP" altLang="en-US" sz="2800" dirty="0">
                <a:latin typeface="Times New Roman"/>
                <a:ea typeface="ヒラギノ角ゴ Pro W3"/>
                <a:cs typeface="Times New Roman"/>
              </a:rPr>
              <a:t>星の材料</a:t>
            </a:r>
            <a:r>
              <a:rPr lang="en-US" altLang="ja-JP" sz="2800" dirty="0">
                <a:latin typeface="Times New Roman"/>
                <a:ea typeface="ヒラギノ角ゴ Pro W3"/>
                <a:cs typeface="Times New Roman"/>
              </a:rPr>
              <a:t>)</a:t>
            </a:r>
            <a:endParaRPr lang="en-US" altLang="ja-JP" sz="2400" dirty="0">
              <a:latin typeface="Times New Roman"/>
              <a:ea typeface="ヒラギノ角ゴ Pro W3"/>
              <a:cs typeface="Times New Roman"/>
            </a:endParaRP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a:solidFill>
                  <a:schemeClr val="tx1">
                    <a:lumMod val="65000"/>
                    <a:lumOff val="35000"/>
                  </a:schemeClr>
                </a:solidFill>
                <a:latin typeface="Calibri"/>
                <a:ea typeface="ＭＳ Ｐゴシック"/>
              </a:rPr>
              <a:t>観測実習</a:t>
            </a:r>
            <a:endParaRPr lang="ja-JP" altLang="en-US" dirty="0">
              <a:solidFill>
                <a:schemeClr val="tx1">
                  <a:lumMod val="65000"/>
                  <a:lumOff val="35000"/>
                </a:schemeClr>
              </a:solidFill>
              <a:latin typeface="Calibri"/>
              <a:ea typeface="ＭＳ Ｐゴシック"/>
            </a:endParaRP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5</a:t>
            </a:fld>
            <a:endParaRPr lang="ja-JP" altLang="en-US">
              <a:solidFill>
                <a:schemeClr val="tx1">
                  <a:lumMod val="65000"/>
                  <a:lumOff val="35000"/>
                </a:schemeClr>
              </a:solidFill>
              <a:latin typeface="Calibri"/>
              <a:ea typeface="ＭＳ Ｐゴシック"/>
            </a:endParaRPr>
          </a:p>
        </p:txBody>
      </p:sp>
      <p:pic>
        <p:nvPicPr>
          <p:cNvPr id="8" name="図 7" descr="スクリーンショット 2017-05-12 20.54.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894" y="2748888"/>
            <a:ext cx="2813106" cy="3753236"/>
          </a:xfrm>
          <a:prstGeom prst="rect">
            <a:avLst/>
          </a:prstGeom>
        </p:spPr>
      </p:pic>
      <p:pic>
        <p:nvPicPr>
          <p:cNvPr id="9" name="図 8" descr="スクリーンショット 2017-05-12 20.53.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9154" y="3111957"/>
            <a:ext cx="5314846" cy="2970770"/>
          </a:xfrm>
          <a:prstGeom prst="rect">
            <a:avLst/>
          </a:prstGeom>
        </p:spPr>
      </p:pic>
      <p:sp>
        <p:nvSpPr>
          <p:cNvPr id="10" name="テキスト ボックス 9"/>
          <p:cNvSpPr txBox="1"/>
          <p:nvPr/>
        </p:nvSpPr>
        <p:spPr>
          <a:xfrm>
            <a:off x="5857932" y="6126350"/>
            <a:ext cx="1326004" cy="369332"/>
          </a:xfrm>
          <a:prstGeom prst="rect">
            <a:avLst/>
          </a:prstGeom>
          <a:noFill/>
        </p:spPr>
        <p:txBody>
          <a:bodyPr wrap="none" rtlCol="0">
            <a:spAutoFit/>
          </a:bodyPr>
          <a:lstStyle/>
          <a:p>
            <a:r>
              <a:rPr kumimoji="1" lang="en-US" altLang="ja-JP" dirty="0">
                <a:latin typeface="Times New Roman"/>
                <a:ea typeface="ヒラギノ角ゴ Pro W3"/>
                <a:cs typeface="Times New Roman"/>
              </a:rPr>
              <a:t>M81</a:t>
            </a:r>
            <a:r>
              <a:rPr kumimoji="1" lang="ja-JP" altLang="en-US" dirty="0">
                <a:latin typeface="Times New Roman"/>
                <a:ea typeface="ヒラギノ角ゴ Pro W3"/>
                <a:cs typeface="Times New Roman"/>
              </a:rPr>
              <a:t>銀河群</a:t>
            </a:r>
          </a:p>
        </p:txBody>
      </p:sp>
      <p:sp>
        <p:nvSpPr>
          <p:cNvPr id="11" name="テキスト ボックス 10"/>
          <p:cNvSpPr txBox="1"/>
          <p:nvPr/>
        </p:nvSpPr>
        <p:spPr>
          <a:xfrm>
            <a:off x="4641681" y="2723667"/>
            <a:ext cx="877163" cy="369332"/>
          </a:xfrm>
          <a:prstGeom prst="rect">
            <a:avLst/>
          </a:prstGeom>
          <a:noFill/>
        </p:spPr>
        <p:txBody>
          <a:bodyPr wrap="none" rtlCol="0">
            <a:spAutoFit/>
          </a:bodyPr>
          <a:lstStyle/>
          <a:p>
            <a:r>
              <a:rPr kumimoji="1" lang="ja-JP" altLang="en-US" dirty="0">
                <a:latin typeface="Times New Roman"/>
                <a:ea typeface="ヒラギノ角ゴ Pro W3"/>
                <a:cs typeface="Times New Roman"/>
              </a:rPr>
              <a:t>可視光</a:t>
            </a:r>
          </a:p>
        </p:txBody>
      </p:sp>
      <p:sp>
        <p:nvSpPr>
          <p:cNvPr id="12" name="テキスト ボックス 11"/>
          <p:cNvSpPr txBox="1"/>
          <p:nvPr/>
        </p:nvSpPr>
        <p:spPr>
          <a:xfrm>
            <a:off x="7523774" y="2723667"/>
            <a:ext cx="646331" cy="369332"/>
          </a:xfrm>
          <a:prstGeom prst="rect">
            <a:avLst/>
          </a:prstGeom>
          <a:noFill/>
        </p:spPr>
        <p:txBody>
          <a:bodyPr wrap="none" rtlCol="0">
            <a:spAutoFit/>
          </a:bodyPr>
          <a:lstStyle/>
          <a:p>
            <a:r>
              <a:rPr kumimoji="1" lang="ja-JP" altLang="en-US" dirty="0">
                <a:latin typeface="Times New Roman"/>
                <a:ea typeface="ヒラギノ角ゴ Pro W3"/>
                <a:cs typeface="Times New Roman"/>
              </a:rPr>
              <a:t>電波</a:t>
            </a:r>
          </a:p>
        </p:txBody>
      </p:sp>
      <p:sp>
        <p:nvSpPr>
          <p:cNvPr id="13" name="テキスト ボックス 12"/>
          <p:cNvSpPr txBox="1"/>
          <p:nvPr/>
        </p:nvSpPr>
        <p:spPr>
          <a:xfrm>
            <a:off x="2510219" y="2789674"/>
            <a:ext cx="877163" cy="646331"/>
          </a:xfrm>
          <a:prstGeom prst="rect">
            <a:avLst/>
          </a:prstGeom>
          <a:noFill/>
        </p:spPr>
        <p:txBody>
          <a:bodyPr wrap="none" rtlCol="0">
            <a:spAutoFit/>
          </a:bodyPr>
          <a:lstStyle/>
          <a:p>
            <a:r>
              <a:rPr kumimoji="1" lang="ja-JP" altLang="en-US" dirty="0">
                <a:solidFill>
                  <a:schemeClr val="bg1"/>
                </a:solidFill>
                <a:latin typeface="Times New Roman"/>
                <a:ea typeface="ヒラギノ角ゴ Pro W3"/>
                <a:cs typeface="Times New Roman"/>
              </a:rPr>
              <a:t>可視光</a:t>
            </a:r>
            <a:endParaRPr kumimoji="1" lang="en-US" altLang="ja-JP" dirty="0">
              <a:solidFill>
                <a:schemeClr val="bg1"/>
              </a:solidFill>
              <a:latin typeface="Times New Roman"/>
              <a:ea typeface="ヒラギノ角ゴ Pro W3"/>
              <a:cs typeface="Times New Roman"/>
            </a:endParaRPr>
          </a:p>
          <a:p>
            <a:r>
              <a:rPr lang="ja-JP" altLang="en-US" dirty="0">
                <a:solidFill>
                  <a:schemeClr val="bg1"/>
                </a:solidFill>
                <a:latin typeface="Times New Roman"/>
                <a:ea typeface="ヒラギノ角ゴ Pro W3"/>
                <a:cs typeface="Times New Roman"/>
              </a:rPr>
              <a:t>星</a:t>
            </a:r>
            <a:endParaRPr kumimoji="1" lang="ja-JP" altLang="en-US" dirty="0">
              <a:solidFill>
                <a:schemeClr val="bg1"/>
              </a:solidFill>
              <a:latin typeface="Times New Roman"/>
              <a:ea typeface="ヒラギノ角ゴ Pro W3"/>
              <a:cs typeface="Times New Roman"/>
            </a:endParaRPr>
          </a:p>
        </p:txBody>
      </p:sp>
      <p:sp>
        <p:nvSpPr>
          <p:cNvPr id="14" name="テキスト ボックス 13"/>
          <p:cNvSpPr txBox="1"/>
          <p:nvPr/>
        </p:nvSpPr>
        <p:spPr>
          <a:xfrm>
            <a:off x="2510219" y="4724111"/>
            <a:ext cx="646331" cy="646331"/>
          </a:xfrm>
          <a:prstGeom prst="rect">
            <a:avLst/>
          </a:prstGeom>
          <a:noFill/>
        </p:spPr>
        <p:txBody>
          <a:bodyPr wrap="none" rtlCol="0">
            <a:spAutoFit/>
          </a:bodyPr>
          <a:lstStyle/>
          <a:p>
            <a:r>
              <a:rPr kumimoji="1" lang="ja-JP" altLang="en-US" dirty="0">
                <a:solidFill>
                  <a:schemeClr val="bg1"/>
                </a:solidFill>
                <a:latin typeface="Times New Roman"/>
                <a:ea typeface="ヒラギノ角ゴ Pro W3"/>
                <a:cs typeface="Times New Roman"/>
              </a:rPr>
              <a:t>電波</a:t>
            </a:r>
            <a:endParaRPr kumimoji="1" lang="en-US" altLang="ja-JP" dirty="0">
              <a:solidFill>
                <a:schemeClr val="bg1"/>
              </a:solidFill>
              <a:latin typeface="Times New Roman"/>
              <a:ea typeface="ヒラギノ角ゴ Pro W3"/>
              <a:cs typeface="Times New Roman"/>
            </a:endParaRPr>
          </a:p>
          <a:p>
            <a:r>
              <a:rPr lang="ja-JP" altLang="en-US" dirty="0">
                <a:solidFill>
                  <a:schemeClr val="bg1"/>
                </a:solidFill>
                <a:latin typeface="Times New Roman"/>
                <a:ea typeface="ヒラギノ角ゴ Pro W3"/>
                <a:cs typeface="Times New Roman"/>
              </a:rPr>
              <a:t>ガス</a:t>
            </a:r>
            <a:endParaRPr kumimoji="1" lang="ja-JP" altLang="en-US" dirty="0">
              <a:solidFill>
                <a:schemeClr val="bg1"/>
              </a:solidFill>
              <a:latin typeface="Times New Roman"/>
              <a:ea typeface="ヒラギノ角ゴ Pro W3"/>
              <a:cs typeface="Times New Roman"/>
            </a:endParaRPr>
          </a:p>
        </p:txBody>
      </p:sp>
    </p:spTree>
    <p:extLst>
      <p:ext uri="{BB962C8B-B14F-4D97-AF65-F5344CB8AC3E}">
        <p14:creationId xmlns:p14="http://schemas.microsoft.com/office/powerpoint/2010/main" val="908505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kumimoji="1" lang="ja-JP" altLang="en-US" dirty="0">
                <a:latin typeface="Times New Roman"/>
                <a:ea typeface="ヒラギノ角ゴ Pro W3"/>
                <a:cs typeface="Times New Roman"/>
              </a:rPr>
              <a:t>電波強度</a:t>
            </a:r>
          </a:p>
        </p:txBody>
      </p:sp>
      <p:sp>
        <p:nvSpPr>
          <p:cNvPr id="3" name="コンテンツ プレースホルダー 2"/>
          <p:cNvSpPr>
            <a:spLocks noGrp="1"/>
          </p:cNvSpPr>
          <p:nvPr>
            <p:ph idx="1"/>
          </p:nvPr>
        </p:nvSpPr>
        <p:spPr>
          <a:xfrm>
            <a:off x="457200" y="1765300"/>
            <a:ext cx="8229600" cy="4525963"/>
          </a:xfrm>
        </p:spPr>
        <p:txBody>
          <a:bodyPr>
            <a:normAutofit/>
          </a:bodyPr>
          <a:lstStyle/>
          <a:p>
            <a:r>
              <a:rPr lang="ja-JP" altLang="en-US" sz="2800" dirty="0">
                <a:latin typeface="Times New Roman"/>
                <a:ea typeface="ヒラギノ角ゴ Pro W3"/>
                <a:cs typeface="Times New Roman"/>
              </a:rPr>
              <a:t>強度</a:t>
            </a:r>
            <a:r>
              <a:rPr lang="en-US" altLang="ja-JP" sz="2800" dirty="0">
                <a:latin typeface="Times New Roman"/>
                <a:ea typeface="ヒラギノ角ゴ Pro W3"/>
                <a:cs typeface="Times New Roman"/>
              </a:rPr>
              <a:t> (</a:t>
            </a:r>
            <a:r>
              <a:rPr lang="ja-JP" altLang="en-US" sz="2800" dirty="0">
                <a:latin typeface="Times New Roman"/>
                <a:ea typeface="ヒラギノ角ゴ Pro W3"/>
                <a:cs typeface="Times New Roman"/>
              </a:rPr>
              <a:t>輝度</a:t>
            </a:r>
            <a:r>
              <a:rPr lang="en-US" altLang="ja-JP" sz="2800" dirty="0">
                <a:latin typeface="Times New Roman"/>
                <a:ea typeface="ヒラギノ角ゴ Pro W3"/>
                <a:cs typeface="Times New Roman"/>
              </a:rPr>
              <a:t>): </a:t>
            </a:r>
            <a:r>
              <a:rPr lang="en-US" altLang="ja-JP" sz="2800" i="1" dirty="0" err="1">
                <a:latin typeface="Times New Roman"/>
                <a:ea typeface="ヒラギノ角ゴ Pro W3"/>
                <a:cs typeface="Times New Roman"/>
              </a:rPr>
              <a:t>I</a:t>
            </a:r>
            <a:r>
              <a:rPr lang="en-US" altLang="ja-JP" sz="2800" i="1" baseline="-25000" dirty="0" err="1">
                <a:latin typeface="Times New Roman"/>
                <a:ea typeface="ヒラギノ角ゴ Pro W3"/>
                <a:cs typeface="Times New Roman"/>
              </a:rPr>
              <a:t>ν</a:t>
            </a:r>
            <a:r>
              <a:rPr lang="en-US" altLang="ja-JP" sz="2800" dirty="0">
                <a:latin typeface="Times New Roman"/>
                <a:ea typeface="ヒラギノ角ゴ Pro W3"/>
                <a:cs typeface="Times New Roman"/>
              </a:rPr>
              <a:t> [W m</a:t>
            </a:r>
            <a:r>
              <a:rPr lang="en-US" altLang="ja-JP" sz="2800" baseline="30000" dirty="0">
                <a:latin typeface="Times New Roman"/>
                <a:ea typeface="ヒラギノ角ゴ Pro W3"/>
                <a:cs typeface="Times New Roman"/>
              </a:rPr>
              <a:t>-2</a:t>
            </a:r>
            <a:r>
              <a:rPr lang="en-US" altLang="ja-JP" sz="2800" dirty="0">
                <a:latin typeface="Times New Roman"/>
                <a:ea typeface="ヒラギノ角ゴ Pro W3"/>
                <a:cs typeface="Times New Roman"/>
              </a:rPr>
              <a:t> Hz</a:t>
            </a:r>
            <a:r>
              <a:rPr lang="en-US" altLang="ja-JP" sz="2800" baseline="30000" dirty="0">
                <a:latin typeface="Times New Roman"/>
                <a:ea typeface="ヒラギノ角ゴ Pro W3"/>
                <a:cs typeface="Times New Roman"/>
              </a:rPr>
              <a:t>-1</a:t>
            </a:r>
            <a:r>
              <a:rPr lang="en-US" altLang="ja-JP" sz="2800" dirty="0">
                <a:latin typeface="Times New Roman"/>
                <a:ea typeface="ヒラギノ角ゴ Pro W3"/>
                <a:cs typeface="Times New Roman"/>
              </a:rPr>
              <a:t> str</a:t>
            </a:r>
            <a:r>
              <a:rPr lang="en-US" altLang="ja-JP" sz="2800" baseline="30000" dirty="0">
                <a:latin typeface="Times New Roman"/>
                <a:ea typeface="ヒラギノ角ゴ Pro W3"/>
                <a:cs typeface="Times New Roman"/>
              </a:rPr>
              <a:t>-1</a:t>
            </a:r>
            <a:r>
              <a:rPr lang="en-US" altLang="ja-JP" sz="2800" dirty="0">
                <a:latin typeface="Times New Roman"/>
                <a:ea typeface="ヒラギノ角ゴ Pro W3"/>
                <a:cs typeface="Times New Roman"/>
              </a:rPr>
              <a:t>]</a:t>
            </a:r>
          </a:p>
          <a:p>
            <a:pPr lvl="1"/>
            <a:r>
              <a:rPr lang="ja-JP" altLang="en-US" sz="2400" dirty="0">
                <a:latin typeface="Times New Roman"/>
                <a:ea typeface="ヒラギノ角ゴ Pro W3"/>
                <a:cs typeface="Times New Roman"/>
              </a:rPr>
              <a:t>単位時間あたりに単位面積を通過し単位立体角の範囲に進む単位周波数あたりのエネルギー</a:t>
            </a:r>
            <a:endParaRPr lang="en-US" altLang="ja-JP" sz="2400" dirty="0">
              <a:latin typeface="Times New Roman"/>
              <a:ea typeface="ヒラギノ角ゴ Pro W3"/>
              <a:cs typeface="Times New Roman"/>
            </a:endParaRPr>
          </a:p>
          <a:p>
            <a:r>
              <a:rPr lang="ja-JP" altLang="en-US" sz="2800" dirty="0">
                <a:latin typeface="Times New Roman"/>
                <a:ea typeface="ヒラギノ角ゴ Pro W3"/>
                <a:cs typeface="Times New Roman"/>
              </a:rPr>
              <a:t>黒体放射</a:t>
            </a:r>
            <a:endParaRPr lang="en-US" altLang="ja-JP" sz="28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電磁波を</a:t>
            </a:r>
            <a:r>
              <a:rPr lang="en-US" altLang="ja-JP" sz="2400" dirty="0">
                <a:latin typeface="Times New Roman"/>
                <a:ea typeface="ヒラギノ角ゴ Pro W3"/>
                <a:cs typeface="Times New Roman"/>
              </a:rPr>
              <a:t>100%</a:t>
            </a:r>
            <a:r>
              <a:rPr lang="ja-JP" altLang="en-US" sz="2400" dirty="0">
                <a:latin typeface="Times New Roman"/>
                <a:ea typeface="ヒラギノ角ゴ Pro W3"/>
                <a:cs typeface="Times New Roman"/>
              </a:rPr>
              <a:t>吸収する理想的な物体</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黒体</a:t>
            </a:r>
            <a:r>
              <a:rPr lang="en-US" altLang="ja-JP" sz="2400" dirty="0">
                <a:latin typeface="Times New Roman"/>
                <a:ea typeface="ヒラギノ角ゴ Pro W3"/>
                <a:cs typeface="Times New Roman"/>
              </a:rPr>
              <a:t>)</a:t>
            </a:r>
            <a:r>
              <a:rPr lang="ja-JP" altLang="en-US" sz="2400" dirty="0">
                <a:latin typeface="Times New Roman"/>
                <a:ea typeface="ヒラギノ角ゴ Pro W3"/>
                <a:cs typeface="Times New Roman"/>
              </a:rPr>
              <a:t>が熱平衡状態を保つときの放射</a:t>
            </a:r>
            <a:endParaRPr lang="en-US" altLang="ja-JP" sz="24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プランクの放射式</a:t>
            </a:r>
            <a:endParaRPr lang="en-US" altLang="ja-JP" sz="2400" dirty="0">
              <a:latin typeface="Times New Roman"/>
              <a:ea typeface="ヒラギノ角ゴ Pro W3"/>
              <a:cs typeface="Times New Roman"/>
            </a:endParaRPr>
          </a:p>
          <a:p>
            <a:pPr lvl="2">
              <a:buFont typeface="Wingdings" charset="2"/>
              <a:buChar char="Ø"/>
            </a:pPr>
            <a:r>
              <a:rPr lang="ja-JP" altLang="en-US" sz="2000" dirty="0">
                <a:latin typeface="Times New Roman"/>
                <a:ea typeface="ヒラギノ角ゴ Pro W3"/>
                <a:cs typeface="Times New Roman"/>
              </a:rPr>
              <a:t>レイリー・ジーンズ近似</a:t>
            </a:r>
            <a:r>
              <a:rPr lang="en-US" altLang="ja-JP" dirty="0">
                <a:latin typeface="Times New Roman"/>
                <a:ea typeface="ヒラギノ角ゴ Pro W3"/>
                <a:cs typeface="Times New Roman"/>
              </a:rPr>
              <a:t> (</a:t>
            </a:r>
            <a:r>
              <a:rPr lang="en-US" altLang="ja-JP" sz="2000" dirty="0" err="1">
                <a:latin typeface="Times New Roman"/>
                <a:ea typeface="ヒラギノ角ゴ Pro W3"/>
                <a:cs typeface="Times New Roman"/>
              </a:rPr>
              <a:t>h</a:t>
            </a:r>
            <a:r>
              <a:rPr lang="en-US" altLang="ja-JP" sz="2000" i="1" dirty="0" err="1">
                <a:latin typeface="Times New Roman"/>
                <a:ea typeface="ヒラギノ角ゴ Pro W3"/>
                <a:cs typeface="Times New Roman"/>
              </a:rPr>
              <a:t>ν</a:t>
            </a:r>
            <a:r>
              <a:rPr lang="en-US" altLang="ja-JP" sz="2000" dirty="0">
                <a:latin typeface="Times New Roman"/>
                <a:ea typeface="ヒラギノ角ゴ Pro W3"/>
                <a:cs typeface="Times New Roman"/>
              </a:rPr>
              <a:t> ≪ </a:t>
            </a:r>
            <a:r>
              <a:rPr lang="en-US" altLang="ja-JP" sz="2000" dirty="0" err="1">
                <a:latin typeface="Times New Roman"/>
                <a:ea typeface="ヒラギノ角ゴ Pro W3"/>
                <a:cs typeface="Times New Roman"/>
              </a:rPr>
              <a:t>k</a:t>
            </a:r>
            <a:r>
              <a:rPr lang="en-US" altLang="ja-JP" sz="2000" i="1" dirty="0" err="1">
                <a:latin typeface="Times New Roman"/>
                <a:ea typeface="ヒラギノ角ゴ Pro W3"/>
                <a:cs typeface="Times New Roman"/>
              </a:rPr>
              <a:t>T</a:t>
            </a:r>
            <a:r>
              <a:rPr lang="en-US" altLang="ja-JP" sz="2000" dirty="0">
                <a:latin typeface="Times New Roman"/>
                <a:ea typeface="ヒラギノ角ゴ Pro W3"/>
                <a:cs typeface="Times New Roman"/>
              </a:rPr>
              <a:t> (</a:t>
            </a:r>
            <a:r>
              <a:rPr lang="ja-JP" altLang="en-US" sz="2000" dirty="0">
                <a:latin typeface="Times New Roman"/>
                <a:ea typeface="ヒラギノ角ゴ Pro W3"/>
                <a:cs typeface="Times New Roman"/>
              </a:rPr>
              <a:t>電波帯域</a:t>
            </a:r>
            <a:r>
              <a:rPr lang="en-US" altLang="ja-JP" sz="2000" dirty="0">
                <a:latin typeface="Times New Roman"/>
                <a:ea typeface="ヒラギノ角ゴ Pro W3"/>
                <a:cs typeface="Times New Roman"/>
              </a:rPr>
              <a:t>))</a:t>
            </a:r>
          </a:p>
          <a:p>
            <a:pPr lvl="1"/>
            <a:endParaRPr lang="en-US" altLang="en-US" sz="2400" dirty="0">
              <a:latin typeface="Times New Roman"/>
              <a:ea typeface="ヒラギノ角ゴ Pro W3"/>
              <a:cs typeface="Times New Roman"/>
            </a:endParaRPr>
          </a:p>
          <a:p>
            <a:r>
              <a:rPr lang="en-US" altLang="en-US" sz="2800" dirty="0">
                <a:latin typeface="Times New Roman"/>
                <a:ea typeface="ヒラギノ角ゴ Pro W3"/>
                <a:cs typeface="Times New Roman"/>
              </a:rPr>
              <a:t>輝度温度</a:t>
            </a:r>
            <a:r>
              <a:rPr lang="ja-JP" altLang="en-US" sz="2800" dirty="0">
                <a:latin typeface="Times New Roman"/>
                <a:ea typeface="ヒラギノ角ゴ Pro W3"/>
                <a:cs typeface="Times New Roman"/>
              </a:rPr>
              <a:t> </a:t>
            </a:r>
            <a:r>
              <a:rPr lang="en-US" altLang="ja-JP" sz="2800" dirty="0">
                <a:latin typeface="Times New Roman"/>
                <a:ea typeface="ヒラギノ角ゴ Pro W3"/>
                <a:cs typeface="Times New Roman"/>
              </a:rPr>
              <a:t>(K)</a:t>
            </a: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dirty="0">
                <a:solidFill>
                  <a:schemeClr val="tx1">
                    <a:lumMod val="65000"/>
                    <a:lumOff val="35000"/>
                  </a:schemeClr>
                </a:solidFill>
                <a:latin typeface="Calibri"/>
                <a:ea typeface="ＭＳ Ｐゴシック"/>
              </a:rPr>
              <a:t>観測実習</a:t>
            </a: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6</a:t>
            </a:fld>
            <a:endParaRPr lang="ja-JP" altLang="en-US">
              <a:solidFill>
                <a:schemeClr val="tx1">
                  <a:lumMod val="65000"/>
                  <a:lumOff val="35000"/>
                </a:schemeClr>
              </a:solidFill>
              <a:latin typeface="Calibri"/>
              <a:ea typeface="ＭＳ Ｐゴシック"/>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94842493"/>
              </p:ext>
            </p:extLst>
          </p:nvPr>
        </p:nvGraphicFramePr>
        <p:xfrm>
          <a:off x="4544078" y="3995291"/>
          <a:ext cx="3791793" cy="907572"/>
        </p:xfrm>
        <a:graphic>
          <a:graphicData uri="http://schemas.openxmlformats.org/presentationml/2006/ole">
            <mc:AlternateContent xmlns:mc="http://schemas.openxmlformats.org/markup-compatibility/2006">
              <mc:Choice xmlns:v="urn:schemas-microsoft-com:vml" Requires="v">
                <p:oleObj spid="_x0000_s11537" name="数式" r:id="rId4" imgW="1854200" imgH="444500" progId="Equation.3">
                  <p:embed/>
                </p:oleObj>
              </mc:Choice>
              <mc:Fallback>
                <p:oleObj name="数式" r:id="rId4" imgW="1854200" imgH="444500" progId="Equation.3">
                  <p:embed/>
                  <p:pic>
                    <p:nvPicPr>
                      <p:cNvPr id="0" name=""/>
                      <p:cNvPicPr/>
                      <p:nvPr/>
                    </p:nvPicPr>
                    <p:blipFill>
                      <a:blip r:embed="rId5"/>
                      <a:stretch>
                        <a:fillRect/>
                      </a:stretch>
                    </p:blipFill>
                    <p:spPr>
                      <a:xfrm>
                        <a:off x="4544078" y="3995291"/>
                        <a:ext cx="3791793" cy="907572"/>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573809647"/>
              </p:ext>
            </p:extLst>
          </p:nvPr>
        </p:nvGraphicFramePr>
        <p:xfrm>
          <a:off x="5322113" y="5187064"/>
          <a:ext cx="1862104" cy="789738"/>
        </p:xfrm>
        <a:graphic>
          <a:graphicData uri="http://schemas.openxmlformats.org/presentationml/2006/ole">
            <mc:AlternateContent xmlns:mc="http://schemas.openxmlformats.org/markup-compatibility/2006">
              <mc:Choice xmlns:v="urn:schemas-microsoft-com:vml" Requires="v">
                <p:oleObj spid="_x0000_s11538" name="数式" r:id="rId6" imgW="990600" imgH="419100" progId="Equation.3">
                  <p:embed/>
                </p:oleObj>
              </mc:Choice>
              <mc:Fallback>
                <p:oleObj name="数式" r:id="rId6" imgW="990600" imgH="419100" progId="Equation.3">
                  <p:embed/>
                  <p:pic>
                    <p:nvPicPr>
                      <p:cNvPr id="0" name=""/>
                      <p:cNvPicPr/>
                      <p:nvPr/>
                    </p:nvPicPr>
                    <p:blipFill>
                      <a:blip r:embed="rId7"/>
                      <a:stretch>
                        <a:fillRect/>
                      </a:stretch>
                    </p:blipFill>
                    <p:spPr>
                      <a:xfrm>
                        <a:off x="5322113" y="5187064"/>
                        <a:ext cx="1862104" cy="789738"/>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31755855"/>
              </p:ext>
            </p:extLst>
          </p:nvPr>
        </p:nvGraphicFramePr>
        <p:xfrm>
          <a:off x="3154006" y="5476875"/>
          <a:ext cx="1766887" cy="942975"/>
        </p:xfrm>
        <a:graphic>
          <a:graphicData uri="http://schemas.openxmlformats.org/presentationml/2006/ole">
            <mc:AlternateContent xmlns:mc="http://schemas.openxmlformats.org/markup-compatibility/2006">
              <mc:Choice xmlns:v="urn:schemas-microsoft-com:vml" Requires="v">
                <p:oleObj spid="_x0000_s11539" name="数式" r:id="rId8" imgW="787400" imgH="419100" progId="Equation.3">
                  <p:embed/>
                </p:oleObj>
              </mc:Choice>
              <mc:Fallback>
                <p:oleObj name="数式" r:id="rId8" imgW="787400" imgH="419100" progId="Equation.3">
                  <p:embed/>
                  <p:pic>
                    <p:nvPicPr>
                      <p:cNvPr id="0" name=""/>
                      <p:cNvPicPr/>
                      <p:nvPr/>
                    </p:nvPicPr>
                    <p:blipFill>
                      <a:blip r:embed="rId9"/>
                      <a:stretch>
                        <a:fillRect/>
                      </a:stretch>
                    </p:blipFill>
                    <p:spPr>
                      <a:xfrm>
                        <a:off x="3154006" y="5476875"/>
                        <a:ext cx="1766887" cy="942975"/>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450215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kumimoji="1" lang="ja-JP" altLang="en-US" dirty="0">
                <a:latin typeface="Times New Roman"/>
                <a:ea typeface="ヒラギノ角ゴ Pro W3"/>
                <a:cs typeface="Times New Roman"/>
              </a:rPr>
              <a:t>電波強度</a:t>
            </a:r>
          </a:p>
        </p:txBody>
      </p:sp>
      <p:sp>
        <p:nvSpPr>
          <p:cNvPr id="3" name="コンテンツ プレースホルダー 2"/>
          <p:cNvSpPr>
            <a:spLocks noGrp="1"/>
          </p:cNvSpPr>
          <p:nvPr>
            <p:ph idx="1"/>
          </p:nvPr>
        </p:nvSpPr>
        <p:spPr>
          <a:xfrm>
            <a:off x="457200" y="1765300"/>
            <a:ext cx="8229600" cy="4525963"/>
          </a:xfrm>
        </p:spPr>
        <p:txBody>
          <a:bodyPr>
            <a:normAutofit/>
          </a:bodyPr>
          <a:lstStyle/>
          <a:p>
            <a:r>
              <a:rPr lang="ja-JP" altLang="en-US" sz="2800" dirty="0">
                <a:latin typeface="Times New Roman"/>
                <a:ea typeface="ヒラギノ角ゴ Pro W3"/>
                <a:cs typeface="Times New Roman"/>
              </a:rPr>
              <a:t>強度</a:t>
            </a:r>
            <a:r>
              <a:rPr lang="en-US" altLang="ja-JP" sz="2800" dirty="0">
                <a:latin typeface="Times New Roman"/>
                <a:ea typeface="ヒラギノ角ゴ Pro W3"/>
                <a:cs typeface="Times New Roman"/>
              </a:rPr>
              <a:t> (</a:t>
            </a:r>
            <a:r>
              <a:rPr lang="ja-JP" altLang="en-US" sz="2800" dirty="0">
                <a:latin typeface="Times New Roman"/>
                <a:ea typeface="ヒラギノ角ゴ Pro W3"/>
                <a:cs typeface="Times New Roman"/>
              </a:rPr>
              <a:t>輝度</a:t>
            </a:r>
            <a:r>
              <a:rPr lang="en-US" altLang="ja-JP" sz="2800" dirty="0">
                <a:latin typeface="Times New Roman"/>
                <a:ea typeface="ヒラギノ角ゴ Pro W3"/>
                <a:cs typeface="Times New Roman"/>
              </a:rPr>
              <a:t>): </a:t>
            </a:r>
            <a:r>
              <a:rPr lang="en-US" altLang="ja-JP" sz="2800" i="1" dirty="0" err="1">
                <a:latin typeface="Times New Roman"/>
                <a:ea typeface="ヒラギノ角ゴ Pro W3"/>
                <a:cs typeface="Times New Roman"/>
              </a:rPr>
              <a:t>I</a:t>
            </a:r>
            <a:r>
              <a:rPr lang="en-US" altLang="ja-JP" sz="2800" i="1" baseline="-25000" dirty="0" err="1">
                <a:latin typeface="Times New Roman"/>
                <a:ea typeface="ヒラギノ角ゴ Pro W3"/>
                <a:cs typeface="Times New Roman"/>
              </a:rPr>
              <a:t>ν</a:t>
            </a:r>
            <a:r>
              <a:rPr lang="en-US" altLang="ja-JP" sz="2800" dirty="0">
                <a:latin typeface="Times New Roman"/>
                <a:ea typeface="ヒラギノ角ゴ Pro W3"/>
                <a:cs typeface="Times New Roman"/>
              </a:rPr>
              <a:t> [W m</a:t>
            </a:r>
            <a:r>
              <a:rPr lang="en-US" altLang="ja-JP" sz="2800" baseline="30000" dirty="0">
                <a:latin typeface="Times New Roman"/>
                <a:ea typeface="ヒラギノ角ゴ Pro W3"/>
                <a:cs typeface="Times New Roman"/>
              </a:rPr>
              <a:t>-2</a:t>
            </a:r>
            <a:r>
              <a:rPr lang="en-US" altLang="ja-JP" sz="2800" dirty="0">
                <a:latin typeface="Times New Roman"/>
                <a:ea typeface="ヒラギノ角ゴ Pro W3"/>
                <a:cs typeface="Times New Roman"/>
              </a:rPr>
              <a:t> Hz</a:t>
            </a:r>
            <a:r>
              <a:rPr lang="en-US" altLang="ja-JP" sz="2800" baseline="30000" dirty="0">
                <a:latin typeface="Times New Roman"/>
                <a:ea typeface="ヒラギノ角ゴ Pro W3"/>
                <a:cs typeface="Times New Roman"/>
              </a:rPr>
              <a:t>-1</a:t>
            </a:r>
            <a:r>
              <a:rPr lang="en-US" altLang="ja-JP" sz="2800" dirty="0">
                <a:latin typeface="Times New Roman"/>
                <a:ea typeface="ヒラギノ角ゴ Pro W3"/>
                <a:cs typeface="Times New Roman"/>
              </a:rPr>
              <a:t> str</a:t>
            </a:r>
            <a:r>
              <a:rPr lang="en-US" altLang="ja-JP" sz="2800" baseline="30000" dirty="0">
                <a:latin typeface="Times New Roman"/>
                <a:ea typeface="ヒラギノ角ゴ Pro W3"/>
                <a:cs typeface="Times New Roman"/>
              </a:rPr>
              <a:t>-1</a:t>
            </a:r>
            <a:r>
              <a:rPr lang="en-US" altLang="ja-JP" sz="2800" dirty="0">
                <a:latin typeface="Times New Roman"/>
                <a:ea typeface="ヒラギノ角ゴ Pro W3"/>
                <a:cs typeface="Times New Roman"/>
              </a:rPr>
              <a:t>]</a:t>
            </a:r>
          </a:p>
          <a:p>
            <a:pPr lvl="1"/>
            <a:r>
              <a:rPr lang="ja-JP" altLang="en-US" sz="2400" dirty="0">
                <a:latin typeface="Times New Roman"/>
                <a:ea typeface="ヒラギノ角ゴ Pro W3"/>
                <a:cs typeface="Times New Roman"/>
              </a:rPr>
              <a:t>単位時間あたりに単位面積を通過し単位立体角の範囲に進む単位周波数あたりのエネルギー</a:t>
            </a:r>
            <a:endParaRPr lang="en-US" altLang="ja-JP" sz="2400" dirty="0">
              <a:latin typeface="Times New Roman"/>
              <a:ea typeface="ヒラギノ角ゴ Pro W3"/>
              <a:cs typeface="Times New Roman"/>
            </a:endParaRPr>
          </a:p>
          <a:p>
            <a:r>
              <a:rPr lang="ja-JP" altLang="en-US" sz="2800" dirty="0">
                <a:latin typeface="Times New Roman"/>
                <a:ea typeface="ヒラギノ角ゴ Pro W3"/>
                <a:cs typeface="Times New Roman"/>
              </a:rPr>
              <a:t>黒体放射</a:t>
            </a:r>
            <a:endParaRPr lang="en-US" altLang="ja-JP" sz="28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電磁波を</a:t>
            </a:r>
            <a:r>
              <a:rPr lang="en-US" altLang="ja-JP" sz="2400" dirty="0">
                <a:latin typeface="Times New Roman"/>
                <a:ea typeface="ヒラギノ角ゴ Pro W3"/>
                <a:cs typeface="Times New Roman"/>
              </a:rPr>
              <a:t>100%</a:t>
            </a:r>
            <a:r>
              <a:rPr lang="ja-JP" altLang="en-US" sz="2400" dirty="0">
                <a:latin typeface="Times New Roman"/>
                <a:ea typeface="ヒラギノ角ゴ Pro W3"/>
                <a:cs typeface="Times New Roman"/>
              </a:rPr>
              <a:t>吸収する理想的な物体</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黒体</a:t>
            </a:r>
            <a:r>
              <a:rPr lang="en-US" altLang="ja-JP" sz="2400" dirty="0">
                <a:latin typeface="Times New Roman"/>
                <a:ea typeface="ヒラギノ角ゴ Pro W3"/>
                <a:cs typeface="Times New Roman"/>
              </a:rPr>
              <a:t>)</a:t>
            </a:r>
            <a:r>
              <a:rPr lang="ja-JP" altLang="en-US" sz="2400" dirty="0">
                <a:latin typeface="Times New Roman"/>
                <a:ea typeface="ヒラギノ角ゴ Pro W3"/>
                <a:cs typeface="Times New Roman"/>
              </a:rPr>
              <a:t>が熱平衡状態を保つときの放射</a:t>
            </a:r>
            <a:endParaRPr lang="en-US" altLang="ja-JP" sz="24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プランクの放射式</a:t>
            </a:r>
            <a:endParaRPr lang="en-US" altLang="ja-JP" sz="2400" dirty="0">
              <a:latin typeface="Times New Roman"/>
              <a:ea typeface="ヒラギノ角ゴ Pro W3"/>
              <a:cs typeface="Times New Roman"/>
            </a:endParaRPr>
          </a:p>
          <a:p>
            <a:pPr lvl="2">
              <a:buFont typeface="Wingdings" charset="2"/>
              <a:buChar char="Ø"/>
            </a:pPr>
            <a:r>
              <a:rPr lang="ja-JP" altLang="en-US" sz="2000" dirty="0">
                <a:latin typeface="Times New Roman"/>
                <a:ea typeface="ヒラギノ角ゴ Pro W3"/>
                <a:cs typeface="Times New Roman"/>
              </a:rPr>
              <a:t>レイリー・ジーンズ近似</a:t>
            </a:r>
            <a:r>
              <a:rPr lang="en-US" altLang="ja-JP" dirty="0">
                <a:latin typeface="Times New Roman"/>
                <a:ea typeface="ヒラギノ角ゴ Pro W3"/>
                <a:cs typeface="Times New Roman"/>
              </a:rPr>
              <a:t> (</a:t>
            </a:r>
            <a:r>
              <a:rPr lang="en-US" altLang="ja-JP" sz="2000" dirty="0" err="1">
                <a:latin typeface="Times New Roman"/>
                <a:ea typeface="ヒラギノ角ゴ Pro W3"/>
                <a:cs typeface="Times New Roman"/>
              </a:rPr>
              <a:t>h</a:t>
            </a:r>
            <a:r>
              <a:rPr lang="en-US" altLang="ja-JP" sz="2000" i="1" dirty="0" err="1">
                <a:latin typeface="Times New Roman"/>
                <a:ea typeface="ヒラギノ角ゴ Pro W3"/>
                <a:cs typeface="Times New Roman"/>
              </a:rPr>
              <a:t>ν</a:t>
            </a:r>
            <a:r>
              <a:rPr lang="en-US" altLang="ja-JP" sz="2000" dirty="0">
                <a:latin typeface="Times New Roman"/>
                <a:ea typeface="ヒラギノ角ゴ Pro W3"/>
                <a:cs typeface="Times New Roman"/>
              </a:rPr>
              <a:t> ≪ </a:t>
            </a:r>
            <a:r>
              <a:rPr lang="en-US" altLang="ja-JP" sz="2000" dirty="0" err="1">
                <a:latin typeface="Times New Roman"/>
                <a:ea typeface="ヒラギノ角ゴ Pro W3"/>
                <a:cs typeface="Times New Roman"/>
              </a:rPr>
              <a:t>k</a:t>
            </a:r>
            <a:r>
              <a:rPr lang="en-US" altLang="ja-JP" sz="2000" i="1" dirty="0" err="1">
                <a:latin typeface="Times New Roman"/>
                <a:ea typeface="ヒラギノ角ゴ Pro W3"/>
                <a:cs typeface="Times New Roman"/>
              </a:rPr>
              <a:t>T</a:t>
            </a:r>
            <a:r>
              <a:rPr lang="en-US" altLang="ja-JP" sz="2000" dirty="0">
                <a:latin typeface="Times New Roman"/>
                <a:ea typeface="ヒラギノ角ゴ Pro W3"/>
                <a:cs typeface="Times New Roman"/>
              </a:rPr>
              <a:t> (</a:t>
            </a:r>
            <a:r>
              <a:rPr lang="ja-JP" altLang="en-US" sz="2000" dirty="0">
                <a:latin typeface="Times New Roman"/>
                <a:ea typeface="ヒラギノ角ゴ Pro W3"/>
                <a:cs typeface="Times New Roman"/>
              </a:rPr>
              <a:t>電波帯域</a:t>
            </a:r>
            <a:r>
              <a:rPr lang="en-US" altLang="ja-JP" sz="2000" dirty="0">
                <a:latin typeface="Times New Roman"/>
                <a:ea typeface="ヒラギノ角ゴ Pro W3"/>
                <a:cs typeface="Times New Roman"/>
              </a:rPr>
              <a:t>))</a:t>
            </a:r>
          </a:p>
          <a:p>
            <a:pPr lvl="1"/>
            <a:endParaRPr lang="en-US" altLang="en-US" sz="2400" dirty="0">
              <a:latin typeface="Times New Roman"/>
              <a:ea typeface="ヒラギノ角ゴ Pro W3"/>
              <a:cs typeface="Times New Roman"/>
            </a:endParaRPr>
          </a:p>
          <a:p>
            <a:r>
              <a:rPr lang="en-US" altLang="en-US" sz="2800" dirty="0">
                <a:latin typeface="Times New Roman"/>
                <a:ea typeface="ヒラギノ角ゴ Pro W3"/>
                <a:cs typeface="Times New Roman"/>
              </a:rPr>
              <a:t>輝度温度</a:t>
            </a:r>
            <a:r>
              <a:rPr lang="ja-JP" altLang="en-US" sz="2800" dirty="0">
                <a:latin typeface="Times New Roman"/>
                <a:ea typeface="ヒラギノ角ゴ Pro W3"/>
                <a:cs typeface="Times New Roman"/>
              </a:rPr>
              <a:t> </a:t>
            </a:r>
            <a:r>
              <a:rPr lang="en-US" altLang="ja-JP" sz="2800" dirty="0">
                <a:latin typeface="Times New Roman"/>
                <a:ea typeface="ヒラギノ角ゴ Pro W3"/>
                <a:cs typeface="Times New Roman"/>
              </a:rPr>
              <a:t>(K)</a:t>
            </a: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dirty="0">
                <a:solidFill>
                  <a:schemeClr val="tx1">
                    <a:lumMod val="65000"/>
                    <a:lumOff val="35000"/>
                  </a:schemeClr>
                </a:solidFill>
                <a:latin typeface="Calibri"/>
                <a:ea typeface="ＭＳ Ｐゴシック"/>
              </a:rPr>
              <a:t>観測実習</a:t>
            </a: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7</a:t>
            </a:fld>
            <a:endParaRPr lang="ja-JP" altLang="en-US">
              <a:solidFill>
                <a:schemeClr val="tx1">
                  <a:lumMod val="65000"/>
                  <a:lumOff val="35000"/>
                </a:schemeClr>
              </a:solidFill>
              <a:latin typeface="Calibri"/>
              <a:ea typeface="ＭＳ Ｐゴシック"/>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050218562"/>
              </p:ext>
            </p:extLst>
          </p:nvPr>
        </p:nvGraphicFramePr>
        <p:xfrm>
          <a:off x="4544078" y="3995291"/>
          <a:ext cx="3791793" cy="907572"/>
        </p:xfrm>
        <a:graphic>
          <a:graphicData uri="http://schemas.openxmlformats.org/presentationml/2006/ole">
            <mc:AlternateContent xmlns:mc="http://schemas.openxmlformats.org/markup-compatibility/2006">
              <mc:Choice xmlns:v="urn:schemas-microsoft-com:vml" Requires="v">
                <p:oleObj spid="_x0000_s14403" name="数式" r:id="rId4" imgW="1854200" imgH="444500" progId="Equation.3">
                  <p:embed/>
                </p:oleObj>
              </mc:Choice>
              <mc:Fallback>
                <p:oleObj name="数式" r:id="rId4" imgW="1854200" imgH="444500" progId="Equation.3">
                  <p:embed/>
                  <p:pic>
                    <p:nvPicPr>
                      <p:cNvPr id="0" name=""/>
                      <p:cNvPicPr/>
                      <p:nvPr/>
                    </p:nvPicPr>
                    <p:blipFill>
                      <a:blip r:embed="rId5"/>
                      <a:stretch>
                        <a:fillRect/>
                      </a:stretch>
                    </p:blipFill>
                    <p:spPr>
                      <a:xfrm>
                        <a:off x="4544078" y="3995291"/>
                        <a:ext cx="3791793" cy="907572"/>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622029637"/>
              </p:ext>
            </p:extLst>
          </p:nvPr>
        </p:nvGraphicFramePr>
        <p:xfrm>
          <a:off x="5322113" y="5187064"/>
          <a:ext cx="1862104" cy="789738"/>
        </p:xfrm>
        <a:graphic>
          <a:graphicData uri="http://schemas.openxmlformats.org/presentationml/2006/ole">
            <mc:AlternateContent xmlns:mc="http://schemas.openxmlformats.org/markup-compatibility/2006">
              <mc:Choice xmlns:v="urn:schemas-microsoft-com:vml" Requires="v">
                <p:oleObj spid="_x0000_s14404" name="数式" r:id="rId6" imgW="990600" imgH="419100" progId="Equation.3">
                  <p:embed/>
                </p:oleObj>
              </mc:Choice>
              <mc:Fallback>
                <p:oleObj name="数式" r:id="rId6" imgW="990600" imgH="419100" progId="Equation.3">
                  <p:embed/>
                  <p:pic>
                    <p:nvPicPr>
                      <p:cNvPr id="0" name=""/>
                      <p:cNvPicPr/>
                      <p:nvPr/>
                    </p:nvPicPr>
                    <p:blipFill>
                      <a:blip r:embed="rId7"/>
                      <a:stretch>
                        <a:fillRect/>
                      </a:stretch>
                    </p:blipFill>
                    <p:spPr>
                      <a:xfrm>
                        <a:off x="5322113" y="5187064"/>
                        <a:ext cx="1862104" cy="789738"/>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539397801"/>
              </p:ext>
            </p:extLst>
          </p:nvPr>
        </p:nvGraphicFramePr>
        <p:xfrm>
          <a:off x="3154006" y="5476875"/>
          <a:ext cx="1766887" cy="942975"/>
        </p:xfrm>
        <a:graphic>
          <a:graphicData uri="http://schemas.openxmlformats.org/presentationml/2006/ole">
            <mc:AlternateContent xmlns:mc="http://schemas.openxmlformats.org/markup-compatibility/2006">
              <mc:Choice xmlns:v="urn:schemas-microsoft-com:vml" Requires="v">
                <p:oleObj spid="_x0000_s14405" name="数式" r:id="rId8" imgW="787400" imgH="419100" progId="Equation.3">
                  <p:embed/>
                </p:oleObj>
              </mc:Choice>
              <mc:Fallback>
                <p:oleObj name="数式" r:id="rId8" imgW="787400" imgH="419100" progId="Equation.3">
                  <p:embed/>
                  <p:pic>
                    <p:nvPicPr>
                      <p:cNvPr id="0" name=""/>
                      <p:cNvPicPr/>
                      <p:nvPr/>
                    </p:nvPicPr>
                    <p:blipFill>
                      <a:blip r:embed="rId9"/>
                      <a:stretch>
                        <a:fillRect/>
                      </a:stretch>
                    </p:blipFill>
                    <p:spPr>
                      <a:xfrm>
                        <a:off x="3154006" y="5476875"/>
                        <a:ext cx="1766887" cy="942975"/>
                      </a:xfrm>
                      <a:prstGeom prst="rect">
                        <a:avLst/>
                      </a:prstGeom>
                      <a:ln>
                        <a:solidFill>
                          <a:schemeClr val="tx1"/>
                        </a:solidFill>
                      </a:ln>
                    </p:spPr>
                  </p:pic>
                </p:oleObj>
              </mc:Fallback>
            </mc:AlternateContent>
          </a:graphicData>
        </a:graphic>
      </p:graphicFrame>
      <p:pic>
        <p:nvPicPr>
          <p:cNvPr id="10" name="図 9" descr="brackbody.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5497315" cy="4122986"/>
          </a:xfrm>
          <a:prstGeom prst="rect">
            <a:avLst/>
          </a:prstGeom>
        </p:spPr>
      </p:pic>
      <p:pic>
        <p:nvPicPr>
          <p:cNvPr id="11" name="図 10" descr="brackbody2.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5497315" cy="4122986"/>
          </a:xfrm>
          <a:prstGeom prst="rect">
            <a:avLst/>
          </a:prstGeom>
        </p:spPr>
      </p:pic>
    </p:spTree>
    <p:extLst>
      <p:ext uri="{BB962C8B-B14F-4D97-AF65-F5344CB8AC3E}">
        <p14:creationId xmlns:p14="http://schemas.microsoft.com/office/powerpoint/2010/main" val="203169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lang="ja-JP" altLang="en-US" dirty="0">
                <a:latin typeface="Times New Roman"/>
                <a:ea typeface="ヒラギノ角ゴ Pro W3"/>
                <a:cs typeface="Times New Roman"/>
              </a:rPr>
              <a:t>スペクトル</a:t>
            </a:r>
            <a:endParaRPr kumimoji="1" lang="ja-JP" altLang="en-US" dirty="0">
              <a:latin typeface="Times New Roman"/>
              <a:ea typeface="ヒラギノ角ゴ Pro W3"/>
              <a:cs typeface="Times New Roman"/>
            </a:endParaRPr>
          </a:p>
        </p:txBody>
      </p:sp>
      <p:sp>
        <p:nvSpPr>
          <p:cNvPr id="3" name="コンテンツ プレースホルダー 2"/>
          <p:cNvSpPr>
            <a:spLocks noGrp="1"/>
          </p:cNvSpPr>
          <p:nvPr>
            <p:ph idx="1"/>
          </p:nvPr>
        </p:nvSpPr>
        <p:spPr>
          <a:xfrm>
            <a:off x="457200" y="1765300"/>
            <a:ext cx="8229600" cy="4525963"/>
          </a:xfrm>
        </p:spPr>
        <p:txBody>
          <a:bodyPr>
            <a:normAutofit/>
          </a:bodyPr>
          <a:lstStyle/>
          <a:p>
            <a:r>
              <a:rPr lang="ja-JP" altLang="en-US" sz="2800" dirty="0">
                <a:latin typeface="Times New Roman"/>
                <a:ea typeface="ヒラギノ角ゴ Pro W3"/>
                <a:cs typeface="Times New Roman"/>
              </a:rPr>
              <a:t>線スペクトル</a:t>
            </a:r>
            <a:endParaRPr lang="en-US" altLang="ja-JP" sz="28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特定のエネルギーを放射</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輝線</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吸収</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吸収線</a:t>
            </a:r>
            <a:r>
              <a:rPr lang="en-US" altLang="ja-JP" sz="2400" dirty="0">
                <a:latin typeface="Times New Roman"/>
                <a:ea typeface="ヒラギノ角ゴ Pro W3"/>
                <a:cs typeface="Times New Roman"/>
              </a:rPr>
              <a:t>)</a:t>
            </a:r>
          </a:p>
          <a:p>
            <a:pPr lvl="1"/>
            <a:r>
              <a:rPr lang="ja-JP" altLang="en-US" sz="2400" dirty="0">
                <a:latin typeface="Times New Roman"/>
                <a:ea typeface="ヒラギノ角ゴ Pro W3"/>
                <a:cs typeface="Times New Roman"/>
              </a:rPr>
              <a:t>例</a:t>
            </a:r>
            <a:r>
              <a:rPr lang="en-US" altLang="ja-JP" sz="2400" dirty="0">
                <a:latin typeface="Times New Roman"/>
                <a:ea typeface="ヒラギノ角ゴ Pro W3"/>
                <a:cs typeface="Times New Roman"/>
              </a:rPr>
              <a:t>: CO</a:t>
            </a:r>
            <a:r>
              <a:rPr lang="ja-JP" altLang="en-US" sz="2400" dirty="0">
                <a:latin typeface="Times New Roman"/>
                <a:ea typeface="ヒラギノ角ゴ Pro W3"/>
                <a:cs typeface="Times New Roman"/>
              </a:rPr>
              <a:t>の回転遷移、</a:t>
            </a:r>
            <a:r>
              <a:rPr lang="en-US" altLang="en-US" sz="2400" dirty="0">
                <a:latin typeface="Times New Roman"/>
                <a:ea typeface="ヒラギノ角ゴ Pro W3"/>
                <a:cs typeface="Times New Roman"/>
              </a:rPr>
              <a:t>アンモニアの反転</a:t>
            </a:r>
            <a:r>
              <a:rPr lang="ja-JP" altLang="en-US" sz="2400" dirty="0">
                <a:latin typeface="Times New Roman"/>
                <a:ea typeface="ヒラギノ角ゴ Pro W3"/>
                <a:cs typeface="Times New Roman"/>
              </a:rPr>
              <a:t>遷移</a:t>
            </a:r>
            <a:endParaRPr lang="en-US" altLang="ja-JP" sz="2400" dirty="0">
              <a:latin typeface="Times New Roman"/>
              <a:ea typeface="ヒラギノ角ゴ Pro W3"/>
              <a:cs typeface="Times New Roman"/>
            </a:endParaRPr>
          </a:p>
          <a:p>
            <a:pPr lvl="1"/>
            <a:endParaRPr lang="en-US" altLang="ja-JP" sz="2400" dirty="0">
              <a:latin typeface="Times New Roman"/>
              <a:ea typeface="ヒラギノ角ゴ Pro W3"/>
              <a:cs typeface="Times New Roman"/>
            </a:endParaRPr>
          </a:p>
          <a:p>
            <a:r>
              <a:rPr lang="en-US" altLang="en-US" sz="2800" dirty="0">
                <a:latin typeface="Times New Roman"/>
                <a:ea typeface="ヒラギノ角ゴ Pro W3"/>
                <a:cs typeface="Times New Roman"/>
              </a:rPr>
              <a:t>連続スペクトル</a:t>
            </a:r>
          </a:p>
          <a:p>
            <a:pPr lvl="1"/>
            <a:r>
              <a:rPr lang="ja-JP" altLang="en-US" sz="2400" dirty="0">
                <a:latin typeface="Times New Roman"/>
                <a:ea typeface="ヒラギノ角ゴ Pro W3"/>
                <a:cs typeface="Times New Roman"/>
              </a:rPr>
              <a:t>あらゆるエネルギーの放射</a:t>
            </a:r>
            <a:endParaRPr lang="en-US" altLang="ja-JP" sz="24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例</a:t>
            </a:r>
            <a:r>
              <a:rPr lang="en-US" altLang="ja-JP" sz="2400" dirty="0">
                <a:latin typeface="Times New Roman"/>
                <a:ea typeface="ヒラギノ角ゴ Pro W3"/>
                <a:cs typeface="Times New Roman"/>
              </a:rPr>
              <a:t>: </a:t>
            </a:r>
            <a:r>
              <a:rPr lang="ja-JP" altLang="en-US" sz="2400" dirty="0">
                <a:latin typeface="Times New Roman"/>
                <a:ea typeface="ヒラギノ角ゴ Pro W3"/>
                <a:cs typeface="Times New Roman"/>
              </a:rPr>
              <a:t>黒体放射</a:t>
            </a:r>
            <a:r>
              <a:rPr lang="en-US" altLang="ja-JP" sz="2400" dirty="0">
                <a:latin typeface="Times New Roman"/>
                <a:ea typeface="ヒラギノ角ゴ Pro W3"/>
                <a:cs typeface="Times New Roman"/>
              </a:rPr>
              <a:t>,</a:t>
            </a:r>
            <a:r>
              <a:rPr lang="ja-JP" altLang="en-US" sz="2400" dirty="0">
                <a:latin typeface="Times New Roman"/>
                <a:ea typeface="ヒラギノ角ゴ Pro W3"/>
                <a:cs typeface="Times New Roman"/>
              </a:rPr>
              <a:t> 星</a:t>
            </a:r>
            <a:endParaRPr lang="en-US" altLang="en-US" sz="2400" dirty="0">
              <a:latin typeface="Times New Roman"/>
              <a:ea typeface="ヒラギノ角ゴ Pro W3"/>
              <a:cs typeface="Times New Roman"/>
            </a:endParaRP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a:solidFill>
                  <a:schemeClr val="tx1">
                    <a:lumMod val="65000"/>
                    <a:lumOff val="35000"/>
                  </a:schemeClr>
                </a:solidFill>
                <a:latin typeface="Calibri"/>
                <a:ea typeface="ＭＳ Ｐゴシック"/>
              </a:rPr>
              <a:t>観測実習</a:t>
            </a:r>
            <a:endParaRPr lang="ja-JP" altLang="en-US" dirty="0">
              <a:solidFill>
                <a:schemeClr val="tx1">
                  <a:lumMod val="65000"/>
                  <a:lumOff val="35000"/>
                </a:schemeClr>
              </a:solidFill>
              <a:latin typeface="Calibri"/>
              <a:ea typeface="ＭＳ Ｐゴシック"/>
            </a:endParaRP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8</a:t>
            </a:fld>
            <a:endParaRPr lang="ja-JP" altLang="en-US">
              <a:solidFill>
                <a:schemeClr val="tx1">
                  <a:lumMod val="65000"/>
                  <a:lumOff val="35000"/>
                </a:schemeClr>
              </a:solidFill>
              <a:latin typeface="Calibri"/>
              <a:ea typeface="ＭＳ Ｐゴシック"/>
            </a:endParaRPr>
          </a:p>
        </p:txBody>
      </p:sp>
      <p:sp>
        <p:nvSpPr>
          <p:cNvPr id="13" name="テキスト ボックス 12"/>
          <p:cNvSpPr txBox="1"/>
          <p:nvPr/>
        </p:nvSpPr>
        <p:spPr>
          <a:xfrm>
            <a:off x="8030936" y="3493698"/>
            <a:ext cx="1137313" cy="369332"/>
          </a:xfrm>
          <a:prstGeom prst="rect">
            <a:avLst/>
          </a:prstGeom>
          <a:noFill/>
        </p:spPr>
        <p:txBody>
          <a:bodyPr wrap="none" rtlCol="0">
            <a:spAutoFit/>
          </a:bodyPr>
          <a:lstStyle/>
          <a:p>
            <a:r>
              <a:rPr kumimoji="1" lang="en-US" altLang="ja-JP" dirty="0">
                <a:latin typeface="Times New Roman"/>
                <a:ea typeface="ヒラギノ角ゴ Pro W3"/>
                <a:cs typeface="Times New Roman"/>
              </a:rPr>
              <a:t>Δ</a:t>
            </a:r>
            <a:r>
              <a:rPr kumimoji="1" lang="en-US" altLang="ja-JP" i="1" dirty="0">
                <a:latin typeface="Times New Roman"/>
                <a:ea typeface="ヒラギノ角ゴ Pro W3"/>
                <a:cs typeface="Times New Roman"/>
              </a:rPr>
              <a:t>E</a:t>
            </a:r>
            <a:r>
              <a:rPr kumimoji="1" lang="en-US" altLang="ja-JP" dirty="0">
                <a:latin typeface="Times New Roman"/>
                <a:ea typeface="ヒラギノ角ゴ Pro W3"/>
                <a:cs typeface="Times New Roman"/>
              </a:rPr>
              <a:t> = </a:t>
            </a:r>
            <a:r>
              <a:rPr kumimoji="1" lang="en-US" altLang="ja-JP" i="1" dirty="0" err="1">
                <a:latin typeface="Times New Roman"/>
                <a:ea typeface="ヒラギノ角ゴ Pro W3"/>
                <a:cs typeface="Times New Roman"/>
              </a:rPr>
              <a:t>h</a:t>
            </a:r>
            <a:r>
              <a:rPr kumimoji="1" lang="en-US" altLang="ja-JP" dirty="0" err="1">
                <a:latin typeface="Times New Roman"/>
                <a:ea typeface="ヒラギノ角ゴ Pro W3"/>
                <a:cs typeface="Times New Roman"/>
              </a:rPr>
              <a:t>Δ</a:t>
            </a:r>
            <a:r>
              <a:rPr kumimoji="1" lang="en-US" altLang="ja-JP" i="1" dirty="0" err="1">
                <a:latin typeface="Times New Roman"/>
                <a:ea typeface="ヒラギノ角ゴ Pro W3"/>
                <a:cs typeface="Times New Roman"/>
              </a:rPr>
              <a:t>ν</a:t>
            </a:r>
            <a:endParaRPr kumimoji="1" lang="ja-JP" altLang="en-US" i="1" dirty="0">
              <a:latin typeface="Times New Roman"/>
              <a:ea typeface="ヒラギノ角ゴ Pro W3"/>
              <a:cs typeface="Times New Roman"/>
            </a:endParaRPr>
          </a:p>
        </p:txBody>
      </p:sp>
      <p:cxnSp>
        <p:nvCxnSpPr>
          <p:cNvPr id="16" name="直線コネクタ 15"/>
          <p:cNvCxnSpPr/>
          <p:nvPr/>
        </p:nvCxnSpPr>
        <p:spPr>
          <a:xfrm>
            <a:off x="7070283" y="3296376"/>
            <a:ext cx="135681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a:off x="7070283" y="4095322"/>
            <a:ext cx="135681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a:off x="7443422" y="3296376"/>
            <a:ext cx="0" cy="798946"/>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テキスト ボックス 20"/>
          <p:cNvSpPr txBox="1"/>
          <p:nvPr/>
        </p:nvSpPr>
        <p:spPr>
          <a:xfrm>
            <a:off x="8484234" y="3120882"/>
            <a:ext cx="374751" cy="307777"/>
          </a:xfrm>
          <a:prstGeom prst="rect">
            <a:avLst/>
          </a:prstGeom>
          <a:noFill/>
        </p:spPr>
        <p:txBody>
          <a:bodyPr wrap="none" rtlCol="0">
            <a:spAutoFit/>
          </a:bodyPr>
          <a:lstStyle/>
          <a:p>
            <a:r>
              <a:rPr kumimoji="1" lang="en-US" altLang="ja-JP" sz="1400" i="1" dirty="0">
                <a:latin typeface="Times New Roman"/>
                <a:ea typeface="ヒラギノ角ゴ Pro W3"/>
                <a:cs typeface="Times New Roman"/>
              </a:rPr>
              <a:t>E</a:t>
            </a:r>
            <a:r>
              <a:rPr kumimoji="1" lang="en-US" altLang="ja-JP" sz="1400" baseline="-25000" dirty="0">
                <a:latin typeface="Times New Roman"/>
                <a:ea typeface="ヒラギノ角ゴ Pro W3"/>
                <a:cs typeface="Times New Roman"/>
              </a:rPr>
              <a:t>2</a:t>
            </a:r>
            <a:endParaRPr kumimoji="1" lang="ja-JP" altLang="en-US" sz="1400" baseline="-25000" dirty="0">
              <a:latin typeface="Times New Roman"/>
              <a:ea typeface="ヒラギノ角ゴ Pro W3"/>
              <a:cs typeface="Times New Roman"/>
            </a:endParaRPr>
          </a:p>
        </p:txBody>
      </p:sp>
      <p:sp>
        <p:nvSpPr>
          <p:cNvPr id="22" name="テキスト ボックス 21"/>
          <p:cNvSpPr txBox="1"/>
          <p:nvPr/>
        </p:nvSpPr>
        <p:spPr>
          <a:xfrm>
            <a:off x="8495688" y="3941433"/>
            <a:ext cx="374751" cy="307777"/>
          </a:xfrm>
          <a:prstGeom prst="rect">
            <a:avLst/>
          </a:prstGeom>
          <a:noFill/>
        </p:spPr>
        <p:txBody>
          <a:bodyPr wrap="none" rtlCol="0">
            <a:spAutoFit/>
          </a:bodyPr>
          <a:lstStyle/>
          <a:p>
            <a:r>
              <a:rPr kumimoji="1" lang="en-US" altLang="ja-JP" sz="1400" i="1" dirty="0">
                <a:latin typeface="Times New Roman"/>
                <a:ea typeface="ヒラギノ角ゴ Pro W3"/>
                <a:cs typeface="Times New Roman"/>
              </a:rPr>
              <a:t>E</a:t>
            </a:r>
            <a:r>
              <a:rPr lang="en-US" altLang="ja-JP" sz="1400" baseline="-25000" dirty="0">
                <a:latin typeface="Times New Roman"/>
                <a:ea typeface="ヒラギノ角ゴ Pro W3"/>
                <a:cs typeface="Times New Roman"/>
              </a:rPr>
              <a:t>1</a:t>
            </a:r>
            <a:endParaRPr kumimoji="1" lang="ja-JP" altLang="en-US" sz="1400" baseline="-25000" dirty="0">
              <a:latin typeface="Times New Roman"/>
              <a:ea typeface="ヒラギノ角ゴ Pro W3"/>
              <a:cs typeface="Times New Roman"/>
            </a:endParaRPr>
          </a:p>
        </p:txBody>
      </p:sp>
      <p:cxnSp>
        <p:nvCxnSpPr>
          <p:cNvPr id="23" name="直線矢印コネクタ 22"/>
          <p:cNvCxnSpPr/>
          <p:nvPr/>
        </p:nvCxnSpPr>
        <p:spPr>
          <a:xfrm flipV="1">
            <a:off x="7235072" y="3304520"/>
            <a:ext cx="0" cy="79080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p:nvPr/>
        </p:nvCxnSpPr>
        <p:spPr>
          <a:xfrm>
            <a:off x="6531490" y="3725868"/>
            <a:ext cx="538793"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テキスト ボックス 24"/>
          <p:cNvSpPr txBox="1"/>
          <p:nvPr/>
        </p:nvSpPr>
        <p:spPr>
          <a:xfrm>
            <a:off x="6544879" y="3347029"/>
            <a:ext cx="525404" cy="369332"/>
          </a:xfrm>
          <a:prstGeom prst="rect">
            <a:avLst/>
          </a:prstGeom>
          <a:noFill/>
        </p:spPr>
        <p:txBody>
          <a:bodyPr wrap="none" rtlCol="0">
            <a:spAutoFit/>
          </a:bodyPr>
          <a:lstStyle/>
          <a:p>
            <a:r>
              <a:rPr kumimoji="1" lang="en-US" altLang="ja-JP" dirty="0">
                <a:latin typeface="Times New Roman"/>
                <a:ea typeface="ヒラギノ角ゴ Pro W3"/>
                <a:cs typeface="Times New Roman"/>
              </a:rPr>
              <a:t>Δ</a:t>
            </a:r>
            <a:r>
              <a:rPr kumimoji="1" lang="en-US" altLang="ja-JP" i="1" dirty="0">
                <a:latin typeface="Times New Roman"/>
                <a:ea typeface="ヒラギノ角ゴ Pro W3"/>
                <a:cs typeface="Times New Roman"/>
              </a:rPr>
              <a:t>E</a:t>
            </a:r>
            <a:endParaRPr kumimoji="1" lang="ja-JP" altLang="en-US" i="1" dirty="0">
              <a:latin typeface="Times New Roman"/>
              <a:ea typeface="ヒラギノ角ゴ Pro W3"/>
              <a:cs typeface="Times New Roman"/>
            </a:endParaRPr>
          </a:p>
        </p:txBody>
      </p:sp>
      <p:cxnSp>
        <p:nvCxnSpPr>
          <p:cNvPr id="26" name="直線矢印コネクタ 25"/>
          <p:cNvCxnSpPr/>
          <p:nvPr/>
        </p:nvCxnSpPr>
        <p:spPr>
          <a:xfrm>
            <a:off x="7538254" y="3716361"/>
            <a:ext cx="538793"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6802913" y="3732225"/>
            <a:ext cx="466794" cy="261610"/>
          </a:xfrm>
          <a:prstGeom prst="rect">
            <a:avLst/>
          </a:prstGeom>
          <a:noFill/>
        </p:spPr>
        <p:txBody>
          <a:bodyPr wrap="none" rtlCol="0">
            <a:spAutoFit/>
          </a:bodyPr>
          <a:lstStyle/>
          <a:p>
            <a:r>
              <a:rPr kumimoji="1" lang="ja-JP" altLang="en-US" sz="1100" dirty="0">
                <a:latin typeface="Times New Roman"/>
                <a:ea typeface="ヒラギノ角ゴ Pro W3"/>
                <a:cs typeface="Times New Roman"/>
              </a:rPr>
              <a:t>吸収</a:t>
            </a:r>
          </a:p>
        </p:txBody>
      </p:sp>
      <p:sp>
        <p:nvSpPr>
          <p:cNvPr id="28" name="テキスト ボックス 27"/>
          <p:cNvSpPr txBox="1"/>
          <p:nvPr/>
        </p:nvSpPr>
        <p:spPr>
          <a:xfrm>
            <a:off x="7395786" y="3730730"/>
            <a:ext cx="479618" cy="261610"/>
          </a:xfrm>
          <a:prstGeom prst="rect">
            <a:avLst/>
          </a:prstGeom>
          <a:noFill/>
        </p:spPr>
        <p:txBody>
          <a:bodyPr wrap="none" rtlCol="0">
            <a:spAutoFit/>
          </a:bodyPr>
          <a:lstStyle/>
          <a:p>
            <a:r>
              <a:rPr lang="ja-JP" altLang="en-US" sz="1100" dirty="0">
                <a:latin typeface="Times New Roman"/>
                <a:ea typeface="ヒラギノ角ゴ Pro W3"/>
                <a:cs typeface="Times New Roman"/>
              </a:rPr>
              <a:t>放射</a:t>
            </a:r>
            <a:endParaRPr kumimoji="1" lang="ja-JP" altLang="en-US" sz="1100" dirty="0">
              <a:latin typeface="Times New Roman"/>
              <a:ea typeface="ヒラギノ角ゴ Pro W3"/>
              <a:cs typeface="Times New Roman"/>
            </a:endParaRPr>
          </a:p>
        </p:txBody>
      </p:sp>
      <p:sp>
        <p:nvSpPr>
          <p:cNvPr id="9" name="円形吹き出し 8"/>
          <p:cNvSpPr/>
          <p:nvPr/>
        </p:nvSpPr>
        <p:spPr>
          <a:xfrm>
            <a:off x="7538254" y="1576291"/>
            <a:ext cx="1320731" cy="737115"/>
          </a:xfrm>
          <a:prstGeom prst="wedgeEllipseCallout">
            <a:avLst>
              <a:gd name="adj1" fmla="val -27702"/>
              <a:gd name="adj2" fmla="val 686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a:latin typeface="Times New Roman"/>
                <a:cs typeface="Times New Roman"/>
              </a:rPr>
              <a:t>Part II</a:t>
            </a:r>
            <a:endParaRPr kumimoji="1" lang="ja-JP" altLang="en-US" dirty="0">
              <a:latin typeface="Times New Roman"/>
              <a:cs typeface="Times New Roman"/>
            </a:endParaRPr>
          </a:p>
        </p:txBody>
      </p:sp>
      <p:sp>
        <p:nvSpPr>
          <p:cNvPr id="11" name="テキスト ボックス 10"/>
          <p:cNvSpPr txBox="1"/>
          <p:nvPr/>
        </p:nvSpPr>
        <p:spPr>
          <a:xfrm>
            <a:off x="610302" y="6050518"/>
            <a:ext cx="7508411" cy="369332"/>
          </a:xfrm>
          <a:prstGeom prst="rect">
            <a:avLst/>
          </a:prstGeom>
          <a:noFill/>
        </p:spPr>
        <p:txBody>
          <a:bodyPr wrap="none" rtlCol="0">
            <a:spAutoFit/>
          </a:bodyPr>
          <a:lstStyle/>
          <a:p>
            <a:r>
              <a:rPr kumimoji="1" lang="ja-JP" altLang="en-US" dirty="0">
                <a:latin typeface="Times New Roman"/>
                <a:ea typeface="ヒラギノ角ゴ Pro W3"/>
                <a:cs typeface="Times New Roman"/>
              </a:rPr>
              <a:t>線スペクトルデータベース</a:t>
            </a:r>
            <a:r>
              <a:rPr lang="en-US" altLang="ja-JP" dirty="0">
                <a:latin typeface="Times New Roman"/>
                <a:ea typeface="ヒラギノ角ゴ Pro W3"/>
                <a:cs typeface="Times New Roman"/>
              </a:rPr>
              <a:t>: </a:t>
            </a:r>
            <a:r>
              <a:rPr lang="en-US" altLang="ja-JP" dirty="0" err="1">
                <a:latin typeface="Times New Roman"/>
                <a:ea typeface="ヒラギノ角ゴ Pro W3"/>
                <a:cs typeface="Times New Roman"/>
              </a:rPr>
              <a:t>Splatalogue</a:t>
            </a:r>
            <a:r>
              <a:rPr lang="en-US" altLang="ja-JP" dirty="0">
                <a:latin typeface="Times New Roman"/>
                <a:ea typeface="ヒラギノ角ゴ Pro W3"/>
                <a:cs typeface="Times New Roman"/>
              </a:rPr>
              <a:t> (http://</a:t>
            </a:r>
            <a:r>
              <a:rPr lang="en-US" altLang="ja-JP" dirty="0" err="1">
                <a:latin typeface="Times New Roman"/>
                <a:ea typeface="ヒラギノ角ゴ Pro W3"/>
                <a:cs typeface="Times New Roman"/>
              </a:rPr>
              <a:t>www.cv.nrao.edu</a:t>
            </a:r>
            <a:r>
              <a:rPr lang="en-US" altLang="ja-JP" dirty="0">
                <a:latin typeface="Times New Roman"/>
                <a:ea typeface="ヒラギノ角ゴ Pro W3"/>
                <a:cs typeface="Times New Roman"/>
              </a:rPr>
              <a:t>/</a:t>
            </a:r>
            <a:r>
              <a:rPr lang="en-US" altLang="ja-JP" dirty="0" err="1">
                <a:latin typeface="Times New Roman"/>
                <a:ea typeface="ヒラギノ角ゴ Pro W3"/>
                <a:cs typeface="Times New Roman"/>
              </a:rPr>
              <a:t>php</a:t>
            </a:r>
            <a:r>
              <a:rPr lang="en-US" altLang="ja-JP" dirty="0">
                <a:latin typeface="Times New Roman"/>
                <a:ea typeface="ヒラギノ角ゴ Pro W3"/>
                <a:cs typeface="Times New Roman"/>
              </a:rPr>
              <a:t>/splat/)</a:t>
            </a:r>
            <a:endParaRPr kumimoji="1" lang="ja-JP" altLang="en-US" dirty="0">
              <a:latin typeface="Times New Roman"/>
              <a:ea typeface="ヒラギノ角ゴ Pro W3"/>
              <a:cs typeface="Times New Roman"/>
            </a:endParaRPr>
          </a:p>
        </p:txBody>
      </p:sp>
      <p:pic>
        <p:nvPicPr>
          <p:cNvPr id="12" name="図 11" descr="s_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698" y="4285026"/>
            <a:ext cx="1765492" cy="1765492"/>
          </a:xfrm>
          <a:prstGeom prst="rect">
            <a:avLst/>
          </a:prstGeom>
        </p:spPr>
      </p:pic>
      <p:pic>
        <p:nvPicPr>
          <p:cNvPr id="30" name="図 29" descr="s_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8190" y="4285026"/>
            <a:ext cx="1765492" cy="1765492"/>
          </a:xfrm>
          <a:prstGeom prst="rect">
            <a:avLst/>
          </a:prstGeom>
        </p:spPr>
      </p:pic>
    </p:spTree>
    <p:extLst>
      <p:ext uri="{BB962C8B-B14F-4D97-AF65-F5344CB8AC3E}">
        <p14:creationId xmlns:p14="http://schemas.microsoft.com/office/powerpoint/2010/main" val="1740468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938"/>
            <a:ext cx="8229600" cy="1143000"/>
          </a:xfrm>
        </p:spPr>
        <p:txBody>
          <a:bodyPr/>
          <a:lstStyle/>
          <a:p>
            <a:r>
              <a:rPr lang="ja-JP" altLang="en-US" dirty="0">
                <a:latin typeface="Times New Roman"/>
                <a:ea typeface="ヒラギノ角ゴ Pro W3"/>
                <a:cs typeface="Times New Roman"/>
              </a:rPr>
              <a:t>速度</a:t>
            </a:r>
            <a:endParaRPr kumimoji="1" lang="ja-JP" altLang="en-US" dirty="0">
              <a:latin typeface="Times New Roman"/>
              <a:ea typeface="ヒラギノ角ゴ Pro W3"/>
              <a:cs typeface="Times New Roman"/>
            </a:endParaRPr>
          </a:p>
        </p:txBody>
      </p:sp>
      <p:sp>
        <p:nvSpPr>
          <p:cNvPr id="3" name="コンテンツ プレースホルダー 2"/>
          <p:cNvSpPr>
            <a:spLocks noGrp="1"/>
          </p:cNvSpPr>
          <p:nvPr>
            <p:ph idx="1"/>
          </p:nvPr>
        </p:nvSpPr>
        <p:spPr>
          <a:xfrm>
            <a:off x="457200" y="1765300"/>
            <a:ext cx="8229600" cy="4525963"/>
          </a:xfrm>
        </p:spPr>
        <p:txBody>
          <a:bodyPr>
            <a:normAutofit/>
          </a:bodyPr>
          <a:lstStyle/>
          <a:p>
            <a:r>
              <a:rPr kumimoji="1" lang="ja-JP" altLang="en-US" sz="2800" dirty="0">
                <a:latin typeface="Times New Roman"/>
                <a:ea typeface="ヒラギノ角ゴ Pro W3"/>
                <a:cs typeface="Times New Roman"/>
              </a:rPr>
              <a:t>ドップラー効果</a:t>
            </a:r>
            <a:endParaRPr kumimoji="1" lang="en-US" altLang="ja-JP" sz="28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相対速度に応じて周波数が変化</a:t>
            </a:r>
            <a:endParaRPr kumimoji="1" lang="en-US" altLang="ja-JP" sz="2400" dirty="0">
              <a:latin typeface="Times New Roman"/>
              <a:ea typeface="ヒラギノ角ゴ Pro W3"/>
              <a:cs typeface="Times New Roman"/>
            </a:endParaRPr>
          </a:p>
          <a:p>
            <a:r>
              <a:rPr kumimoji="1" lang="ja-JP" altLang="en-US" sz="2800" dirty="0">
                <a:latin typeface="Times New Roman"/>
                <a:ea typeface="ヒラギノ角ゴ Pro W3"/>
                <a:cs typeface="Times New Roman"/>
              </a:rPr>
              <a:t>視線速度</a:t>
            </a:r>
            <a:endParaRPr kumimoji="1" lang="en-US" altLang="ja-JP" sz="2800" dirty="0">
              <a:latin typeface="Times New Roman"/>
              <a:ea typeface="ヒラギノ角ゴ Pro W3"/>
              <a:cs typeface="Times New Roman"/>
            </a:endParaRPr>
          </a:p>
          <a:p>
            <a:pPr lvl="1"/>
            <a:r>
              <a:rPr lang="ja-JP" altLang="en-US" sz="2400" dirty="0">
                <a:latin typeface="Times New Roman"/>
                <a:ea typeface="ヒラギノ角ゴ Pro W3"/>
                <a:cs typeface="Times New Roman"/>
              </a:rPr>
              <a:t>線スペクトルの静止周波数と観測周波数のずれから視線速度が決まる</a:t>
            </a:r>
            <a:endParaRPr kumimoji="1" lang="en-US" altLang="ja-JP" sz="2400" dirty="0">
              <a:latin typeface="Times New Roman"/>
              <a:ea typeface="ヒラギノ角ゴ Pro W3"/>
              <a:cs typeface="Times New Roman"/>
            </a:endParaRPr>
          </a:p>
          <a:p>
            <a:r>
              <a:rPr lang="ja-JP" altLang="en-US" sz="2800" dirty="0">
                <a:latin typeface="Times New Roman"/>
                <a:ea typeface="ヒラギノ角ゴ Pro W3"/>
                <a:cs typeface="Times New Roman"/>
              </a:rPr>
              <a:t>基準</a:t>
            </a:r>
            <a:endParaRPr lang="en-US" altLang="ja-JP" sz="2800" dirty="0">
              <a:latin typeface="Times New Roman"/>
              <a:ea typeface="ヒラギノ角ゴ Pro W3"/>
              <a:cs typeface="Times New Roman"/>
            </a:endParaRPr>
          </a:p>
          <a:p>
            <a:pPr lvl="1"/>
            <a:r>
              <a:rPr kumimoji="1" lang="ja-JP" altLang="en-US" sz="2400" dirty="0">
                <a:latin typeface="Times New Roman"/>
                <a:ea typeface="ヒラギノ角ゴ Pro W3"/>
                <a:cs typeface="Times New Roman"/>
              </a:rPr>
              <a:t>実際には地球の自転などにより時間で変動するため、ある基準からの視線速度を使用</a:t>
            </a:r>
            <a:endParaRPr kumimoji="1" lang="en-US" altLang="ja-JP" sz="2400" dirty="0">
              <a:latin typeface="Times New Roman"/>
              <a:ea typeface="ヒラギノ角ゴ Pro W3"/>
              <a:cs typeface="Times New Roman"/>
            </a:endParaRPr>
          </a:p>
          <a:p>
            <a:pPr lvl="2">
              <a:buFont typeface="Wingdings" charset="2"/>
              <a:buChar char="Ø"/>
            </a:pPr>
            <a:r>
              <a:rPr kumimoji="1" lang="ja-JP" altLang="en-US" sz="2000" dirty="0">
                <a:latin typeface="Times New Roman"/>
                <a:ea typeface="ヒラギノ角ゴ Pro W3"/>
                <a:cs typeface="Times New Roman"/>
              </a:rPr>
              <a:t>太陽</a:t>
            </a:r>
            <a:r>
              <a:rPr kumimoji="1" lang="en-US" altLang="ja-JP" sz="2000" dirty="0">
                <a:latin typeface="Times New Roman"/>
                <a:ea typeface="ヒラギノ角ゴ Pro W3"/>
                <a:cs typeface="Times New Roman"/>
              </a:rPr>
              <a:t>:</a:t>
            </a:r>
            <a:r>
              <a:rPr kumimoji="1" lang="ja-JP" altLang="en-US" sz="2000" dirty="0">
                <a:latin typeface="Times New Roman"/>
                <a:ea typeface="ヒラギノ角ゴ Pro W3"/>
                <a:cs typeface="Times New Roman"/>
              </a:rPr>
              <a:t> </a:t>
            </a:r>
            <a:r>
              <a:rPr kumimoji="1" lang="en-US" altLang="ja-JP" sz="2000" i="1" dirty="0" err="1">
                <a:latin typeface="Times New Roman"/>
                <a:ea typeface="ヒラギノ角ゴ Pro W3"/>
                <a:cs typeface="Times New Roman"/>
              </a:rPr>
              <a:t>V</a:t>
            </a:r>
            <a:r>
              <a:rPr kumimoji="1" lang="en-US" altLang="ja-JP" sz="2000" baseline="-25000" dirty="0" err="1">
                <a:latin typeface="Times New Roman"/>
                <a:ea typeface="ヒラギノ角ゴ Pro W3"/>
                <a:cs typeface="Times New Roman"/>
              </a:rPr>
              <a:t>Helio</a:t>
            </a:r>
            <a:endParaRPr lang="en-US" altLang="ja-JP" sz="2000" dirty="0">
              <a:latin typeface="Times New Roman"/>
              <a:ea typeface="ヒラギノ角ゴ Pro W3"/>
              <a:cs typeface="Times New Roman"/>
            </a:endParaRPr>
          </a:p>
          <a:p>
            <a:pPr lvl="2">
              <a:buFont typeface="Wingdings" charset="2"/>
              <a:buChar char="Ø"/>
            </a:pPr>
            <a:r>
              <a:rPr lang="ja-JP" altLang="en-US" sz="2000" dirty="0">
                <a:latin typeface="Times New Roman"/>
                <a:ea typeface="ヒラギノ角ゴ Pro W3"/>
                <a:cs typeface="Times New Roman"/>
              </a:rPr>
              <a:t>局所静止基準</a:t>
            </a:r>
            <a:r>
              <a:rPr lang="en-US" altLang="ja-JP" sz="2000" dirty="0">
                <a:latin typeface="Times New Roman"/>
                <a:ea typeface="ヒラギノ角ゴ Pro W3"/>
                <a:cs typeface="Times New Roman"/>
              </a:rPr>
              <a:t> (Local Standard of Rest, LSR): </a:t>
            </a:r>
            <a:r>
              <a:rPr lang="en-US" altLang="ja-JP" sz="2000" i="1" dirty="0">
                <a:latin typeface="Times New Roman"/>
                <a:ea typeface="ヒラギノ角ゴ Pro W3"/>
                <a:cs typeface="Times New Roman"/>
              </a:rPr>
              <a:t>V</a:t>
            </a:r>
            <a:r>
              <a:rPr lang="en-US" altLang="ja-JP" sz="2000" baseline="-25000" dirty="0">
                <a:latin typeface="Times New Roman"/>
                <a:ea typeface="ヒラギノ角ゴ Pro W3"/>
                <a:cs typeface="Times New Roman"/>
              </a:rPr>
              <a:t>LSR</a:t>
            </a:r>
            <a:endParaRPr kumimoji="1" lang="ja-JP" altLang="en-US" sz="2400" baseline="-25000" dirty="0">
              <a:latin typeface="Times New Roman"/>
              <a:ea typeface="ヒラギノ角ゴ Pro W3"/>
              <a:cs typeface="Times New Roman"/>
            </a:endParaRPr>
          </a:p>
        </p:txBody>
      </p:sp>
      <p:sp>
        <p:nvSpPr>
          <p:cNvPr id="5" name="日付プレースホルダー 4"/>
          <p:cNvSpPr>
            <a:spLocks noGrp="1"/>
          </p:cNvSpPr>
          <p:nvPr>
            <p:ph type="dt" sz="half" idx="10"/>
          </p:nvPr>
        </p:nvSpPr>
        <p:spPr>
          <a:xfrm>
            <a:off x="177800" y="6419850"/>
            <a:ext cx="2133600" cy="365125"/>
          </a:xfrm>
        </p:spPr>
        <p:txBody>
          <a:bodyPr/>
          <a:lstStyle/>
          <a:p>
            <a:r>
              <a:rPr lang="en-US" altLang="ja-JP">
                <a:solidFill>
                  <a:schemeClr val="tx1">
                    <a:lumMod val="65000"/>
                    <a:lumOff val="35000"/>
                  </a:schemeClr>
                </a:solidFill>
                <a:latin typeface="Calibri"/>
                <a:ea typeface="ＭＳ Ｐゴシック"/>
              </a:rPr>
              <a:t>June 4, 2018</a:t>
            </a:r>
            <a:endParaRPr lang="ja-JP" altLang="en-US" dirty="0">
              <a:solidFill>
                <a:schemeClr val="tx1">
                  <a:lumMod val="65000"/>
                  <a:lumOff val="35000"/>
                </a:schemeClr>
              </a:solidFill>
              <a:latin typeface="Calibri"/>
              <a:ea typeface="ＭＳ Ｐゴシック"/>
            </a:endParaRPr>
          </a:p>
        </p:txBody>
      </p:sp>
      <p:sp>
        <p:nvSpPr>
          <p:cNvPr id="6" name="フッター プレースホルダー 5"/>
          <p:cNvSpPr>
            <a:spLocks noGrp="1"/>
          </p:cNvSpPr>
          <p:nvPr>
            <p:ph type="ftr" sz="quarter" idx="11"/>
          </p:nvPr>
        </p:nvSpPr>
        <p:spPr>
          <a:xfrm>
            <a:off x="3124200" y="6445250"/>
            <a:ext cx="2895600" cy="365125"/>
          </a:xfrm>
        </p:spPr>
        <p:txBody>
          <a:bodyPr/>
          <a:lstStyle/>
          <a:p>
            <a:r>
              <a:rPr lang="ja-JP" altLang="en-US">
                <a:solidFill>
                  <a:schemeClr val="tx1">
                    <a:lumMod val="65000"/>
                    <a:lumOff val="35000"/>
                  </a:schemeClr>
                </a:solidFill>
                <a:latin typeface="Calibri"/>
                <a:ea typeface="ＭＳ Ｐゴシック"/>
              </a:rPr>
              <a:t>観測実習</a:t>
            </a:r>
            <a:endParaRPr lang="ja-JP" altLang="en-US" dirty="0">
              <a:solidFill>
                <a:schemeClr val="tx1">
                  <a:lumMod val="65000"/>
                  <a:lumOff val="35000"/>
                </a:schemeClr>
              </a:solidFill>
              <a:latin typeface="Calibri"/>
              <a:ea typeface="ＭＳ Ｐゴシック"/>
            </a:endParaRPr>
          </a:p>
        </p:txBody>
      </p:sp>
      <p:sp>
        <p:nvSpPr>
          <p:cNvPr id="7" name="スライド番号プレースホルダー 6"/>
          <p:cNvSpPr>
            <a:spLocks noGrp="1"/>
          </p:cNvSpPr>
          <p:nvPr>
            <p:ph type="sldNum" sz="quarter" idx="12"/>
          </p:nvPr>
        </p:nvSpPr>
        <p:spPr>
          <a:xfrm>
            <a:off x="6858000" y="6457950"/>
            <a:ext cx="2133600" cy="365125"/>
          </a:xfrm>
        </p:spPr>
        <p:txBody>
          <a:bodyPr/>
          <a:lstStyle/>
          <a:p>
            <a:fld id="{F5662ABE-8E59-0244-9DDC-FB3F9BF0D626}" type="slidenum">
              <a:rPr lang="ja-JP" altLang="en-US" smtClean="0">
                <a:solidFill>
                  <a:schemeClr val="tx1">
                    <a:lumMod val="65000"/>
                    <a:lumOff val="35000"/>
                  </a:schemeClr>
                </a:solidFill>
                <a:latin typeface="Calibri"/>
                <a:ea typeface="ＭＳ Ｐゴシック"/>
              </a:rPr>
              <a:pPr/>
              <a:t>9</a:t>
            </a:fld>
            <a:endParaRPr lang="ja-JP" altLang="en-US">
              <a:solidFill>
                <a:schemeClr val="tx1">
                  <a:lumMod val="65000"/>
                  <a:lumOff val="35000"/>
                </a:schemeClr>
              </a:solidFill>
              <a:latin typeface="Calibri"/>
              <a:ea typeface="ＭＳ Ｐゴシック"/>
            </a:endParaRPr>
          </a:p>
        </p:txBody>
      </p:sp>
    </p:spTree>
    <p:extLst>
      <p:ext uri="{BB962C8B-B14F-4D97-AF65-F5344CB8AC3E}">
        <p14:creationId xmlns:p14="http://schemas.microsoft.com/office/powerpoint/2010/main" val="2078863232"/>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kumimoji="1" dirty="0" smtClean="0">
            <a:latin typeface="Times New Roman"/>
            <a:ea typeface="ヒラギノ角ゴ Pro W3"/>
            <a:cs typeface="Times New Roman"/>
          </a:defRPr>
        </a:defPPr>
      </a:lstStyle>
    </a:tx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4495</TotalTime>
  <Words>1974</Words>
  <Application>Microsoft Macintosh PowerPoint</Application>
  <PresentationFormat>画面に合わせる (4:3)</PresentationFormat>
  <Paragraphs>424</Paragraphs>
  <Slides>33</Slides>
  <Notes>2</Notes>
  <HiddenSlides>0</HiddenSlides>
  <MMClips>0</MMClips>
  <ScaleCrop>false</ScaleCrop>
  <HeadingPairs>
    <vt:vector size="8" baseType="variant">
      <vt:variant>
        <vt:lpstr>使用されているフォント</vt:lpstr>
      </vt:variant>
      <vt:variant>
        <vt:i4>6</vt:i4>
      </vt:variant>
      <vt:variant>
        <vt:lpstr>テーマ</vt:lpstr>
      </vt:variant>
      <vt:variant>
        <vt:i4>2</vt:i4>
      </vt:variant>
      <vt:variant>
        <vt:lpstr>埋め込まれた OLE サーバー</vt:lpstr>
      </vt:variant>
      <vt:variant>
        <vt:i4>1</vt:i4>
      </vt:variant>
      <vt:variant>
        <vt:lpstr>スライド タイトル</vt:lpstr>
      </vt:variant>
      <vt:variant>
        <vt:i4>33</vt:i4>
      </vt:variant>
    </vt:vector>
  </HeadingPairs>
  <TitlesOfParts>
    <vt:vector size="42" baseType="lpstr">
      <vt:lpstr>ＭＳ Ｐゴシック</vt:lpstr>
      <vt:lpstr>ヒラギノ角ゴ Pro W3</vt:lpstr>
      <vt:lpstr>Arial</vt:lpstr>
      <vt:lpstr>Calibri</vt:lpstr>
      <vt:lpstr>Times New Roman</vt:lpstr>
      <vt:lpstr>Wingdings</vt:lpstr>
      <vt:lpstr>ホワイト</vt:lpstr>
      <vt:lpstr>2_ホワイト</vt:lpstr>
      <vt:lpstr>数式</vt:lpstr>
      <vt:lpstr>Part I 45 m 望遠鏡での観測</vt:lpstr>
      <vt:lpstr>目次</vt:lpstr>
      <vt:lpstr>観測実習の目標</vt:lpstr>
      <vt:lpstr>電波とは</vt:lpstr>
      <vt:lpstr>可視光と電波</vt:lpstr>
      <vt:lpstr>電波強度</vt:lpstr>
      <vt:lpstr>電波強度</vt:lpstr>
      <vt:lpstr>スペクトル</vt:lpstr>
      <vt:lpstr>速度</vt:lpstr>
      <vt:lpstr>PowerPoint プレゼンテーション</vt:lpstr>
      <vt:lpstr>天体座標</vt:lpstr>
      <vt:lpstr>PowerPoint プレゼンテーション</vt:lpstr>
      <vt:lpstr>PowerPoint プレゼンテーション</vt:lpstr>
      <vt:lpstr>観測装置</vt:lpstr>
      <vt:lpstr>45m電波望遠鏡</vt:lpstr>
      <vt:lpstr>Position switch 法</vt:lpstr>
      <vt:lpstr>Chopper Wheel 法</vt:lpstr>
      <vt:lpstr>ポインティング観測</vt:lpstr>
      <vt:lpstr>ポインティング観測</vt:lpstr>
      <vt:lpstr>H22</vt:lpstr>
      <vt:lpstr>SAM45</vt:lpstr>
      <vt:lpstr>実習内容</vt:lpstr>
      <vt:lpstr>指示書作成</vt:lpstr>
      <vt:lpstr>指示書作成時に考えること</vt:lpstr>
      <vt:lpstr>周波数分解能</vt:lpstr>
      <vt:lpstr>スペクトルの積分</vt:lpstr>
      <vt:lpstr>指示書作成時に考えること</vt:lpstr>
      <vt:lpstr>観測時</vt:lpstr>
      <vt:lpstr>データリダクション (整約)</vt:lpstr>
      <vt:lpstr>データリダクション (整約)</vt:lpstr>
      <vt:lpstr>データリダクション (整約)</vt:lpstr>
      <vt:lpstr>データリダクション (整約)</vt:lpstr>
      <vt:lpstr>観測実習の目標</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Nishimura Atsushi</dc:creator>
  <cp:lastModifiedBy>光洋 松尾</cp:lastModifiedBy>
  <cp:revision>240</cp:revision>
  <dcterms:created xsi:type="dcterms:W3CDTF">2014-07-13T05:12:28Z</dcterms:created>
  <dcterms:modified xsi:type="dcterms:W3CDTF">2018-06-04T01:52:02Z</dcterms:modified>
</cp:coreProperties>
</file>